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73" r:id="rId3"/>
    <p:sldId id="374" r:id="rId4"/>
    <p:sldId id="383" r:id="rId5"/>
    <p:sldId id="376" r:id="rId6"/>
    <p:sldId id="384" r:id="rId7"/>
    <p:sldId id="336" r:id="rId8"/>
    <p:sldId id="389" r:id="rId9"/>
    <p:sldId id="375" r:id="rId10"/>
    <p:sldId id="338" r:id="rId11"/>
    <p:sldId id="339" r:id="rId12"/>
    <p:sldId id="340" r:id="rId13"/>
    <p:sldId id="341" r:id="rId14"/>
    <p:sldId id="342" r:id="rId15"/>
    <p:sldId id="343" r:id="rId16"/>
    <p:sldId id="390" r:id="rId17"/>
    <p:sldId id="377" r:id="rId18"/>
    <p:sldId id="378" r:id="rId19"/>
    <p:sldId id="379" r:id="rId20"/>
    <p:sldId id="381" r:id="rId21"/>
    <p:sldId id="31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3A011371-38F7-4D69-8183-A03ADF81BE3A}">
          <p14:sldIdLst>
            <p14:sldId id="256"/>
            <p14:sldId id="373"/>
            <p14:sldId id="374"/>
            <p14:sldId id="383"/>
            <p14:sldId id="376"/>
            <p14:sldId id="384"/>
            <p14:sldId id="336"/>
            <p14:sldId id="389"/>
            <p14:sldId id="375"/>
            <p14:sldId id="338"/>
            <p14:sldId id="339"/>
            <p14:sldId id="340"/>
            <p14:sldId id="341"/>
            <p14:sldId id="342"/>
            <p14:sldId id="343"/>
            <p14:sldId id="377"/>
            <p14:sldId id="378"/>
            <p14:sldId id="379"/>
            <p14:sldId id="381"/>
            <p14:sldId id="31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3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08" y="-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Количество, чел.</c:v>
                </c:pt>
              </c:strCache>
            </c:strRef>
          </c:tx>
          <c:explosion val="5"/>
          <c:dPt>
            <c:idx val="4"/>
            <c:explosion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0-C1B5-4EEA-89EC-A303D9566855}"/>
              </c:ext>
            </c:extLst>
          </c:dPt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1B5-4EEA-89EC-A303D956685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Нач. школа
</a:t>
                    </a:r>
                    <a:r>
                      <a:rPr lang="ru-RU" b="1" dirty="0"/>
                      <a:t>24%</a:t>
                    </a:r>
                  </a:p>
                  <a:p>
                    <a:r>
                      <a:rPr lang="ru-RU" dirty="0"/>
                      <a:t>(89 чел.)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1B5-4EEA-89EC-A303D95668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2873288576792269"/>
                  <c:y val="-0.3312832861581593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Средняя </a:t>
                    </a:r>
                    <a:r>
                      <a:rPr lang="ru-RU" dirty="0" err="1"/>
                      <a:t>шк</a:t>
                    </a:r>
                    <a:r>
                      <a:rPr lang="ru-RU" dirty="0"/>
                      <a:t>.
</a:t>
                    </a:r>
                    <a:r>
                      <a:rPr lang="ru-RU" b="1" dirty="0"/>
                      <a:t>30%</a:t>
                    </a:r>
                  </a:p>
                  <a:p>
                    <a:r>
                      <a:rPr lang="ru-RU" dirty="0"/>
                      <a:t>(114 чел.)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1B5-4EEA-89EC-A303D95668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Старшая </a:t>
                    </a:r>
                    <a:r>
                      <a:rPr lang="ru-RU" dirty="0" err="1"/>
                      <a:t>шк</a:t>
                    </a:r>
                    <a:r>
                      <a:rPr lang="ru-RU" dirty="0"/>
                      <a:t>.
</a:t>
                    </a:r>
                    <a:r>
                      <a:rPr lang="ru-RU" b="1" dirty="0"/>
                      <a:t>26%  </a:t>
                    </a:r>
                  </a:p>
                  <a:p>
                    <a:r>
                      <a:rPr lang="ru-RU" dirty="0"/>
                      <a:t>(98</a:t>
                    </a:r>
                    <a:r>
                      <a:rPr lang="ru-RU" baseline="0" dirty="0"/>
                      <a:t> </a:t>
                    </a:r>
                    <a:r>
                      <a:rPr lang="ru-RU" dirty="0"/>
                      <a:t>чел.)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1B5-4EEA-89EC-A303D95668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2010427711297831E-2"/>
                  <c:y val="1.197438310350378E-2"/>
                </c:manualLayout>
              </c:layout>
              <c:tx>
                <c:rich>
                  <a:bodyPr/>
                  <a:lstStyle/>
                  <a:p>
                    <a:r>
                      <a:rPr lang="ru-RU" dirty="0" err="1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ССУЗы</a:t>
                    </a:r>
                    <a:r>
                      <a: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/ ВУЗы</a:t>
                    </a:r>
                  </a:p>
                  <a:p>
                    <a:r>
                      <a: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(21 чел.)
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1B5-4EEA-89EC-A303D956685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CatName val="1"/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Взрослые с дошкольниками</c:v>
                </c:pt>
                <c:pt idx="1">
                  <c:v>Нач. шк.</c:v>
                </c:pt>
                <c:pt idx="2">
                  <c:v>Средняя шк.</c:v>
                </c:pt>
                <c:pt idx="3">
                  <c:v>Старшая шк.</c:v>
                </c:pt>
                <c:pt idx="4">
                  <c:v>СУЗы/ ВУЗы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51</c:v>
                </c:pt>
                <c:pt idx="1">
                  <c:v>89</c:v>
                </c:pt>
                <c:pt idx="2">
                  <c:v>114</c:v>
                </c:pt>
                <c:pt idx="3">
                  <c:v>98</c:v>
                </c:pt>
                <c:pt idx="4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1B5-4EEA-89EC-A303D9566855}"/>
            </c:ext>
          </c:extLst>
        </c:ser>
        <c:dLbls>
          <c:showCatName val="1"/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0.4165</cdr:x>
      <cdr:y>0.13389</cdr:y>
    </cdr:from>
    <cdr:to>
      <cdr:x>0.52793</cdr:x>
      <cdr:y>0.23779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96150" y="771030"/>
          <a:ext cx="881868" cy="598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dirty="0"/>
            <a:t>
</a:t>
          </a:r>
          <a:r>
            <a:rPr lang="ru-RU" sz="1800" b="1" dirty="0"/>
            <a:t>6%</a:t>
          </a:r>
        </a:p>
      </cdr:txBody>
    </cdr:sp>
  </cdr:relSizeAnchor>
  <cdr:relSizeAnchor xmlns:cdr="http://schemas.openxmlformats.org/drawingml/2006/chartDrawing">
    <cdr:from>
      <cdr:x>0.51192</cdr:x>
      <cdr:y>0.02906</cdr:y>
    </cdr:from>
    <cdr:to>
      <cdr:x>0.85442</cdr:x>
      <cdr:y>0.21661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051279" y="167367"/>
          <a:ext cx="2710515" cy="10800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ctr"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Взрослые с дошкольниками</a:t>
          </a:r>
        </a:p>
        <a:p xmlns:a="http://schemas.openxmlformats.org/drawingml/2006/main">
          <a:pPr algn="ctr"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(51 чел.)</a:t>
          </a:r>
        </a:p>
        <a:p xmlns:a="http://schemas.openxmlformats.org/drawingml/2006/main">
          <a:pPr algn="l"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     </a:t>
          </a:r>
        </a:p>
        <a:p xmlns:a="http://schemas.openxmlformats.org/drawingml/2006/main">
          <a:pPr algn="l" rtl="0"/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           </a:t>
          </a:r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14%</a:t>
          </a:r>
        </a:p>
        <a:p xmlns:a="http://schemas.openxmlformats.org/drawingml/2006/main">
          <a:endParaRPr lang="ru-RU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CC5DB-2304-42F1-A8EB-FB8C8330291C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CC626-3814-41F2-8A9A-10A1D6768A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88049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994C1CC-608A-4234-8251-E570CCF22D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7D2A9BB-8359-43F9-986F-65D0036171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D99CF25-296B-432A-B216-ED144D67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6C650F5-36B1-4C6A-9B0B-4F3DD13C1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941830A-C5DA-45D0-8C47-973D19FB0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8668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0E1E7F-892D-402D-B0C8-B0BC49AF7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53EEA60-2EBC-4B13-AF30-AAC2AEB437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A4813F-D981-4C3F-8C7B-A8A1BA655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28C06AF-979F-4B98-9E2F-7A3CEC8A2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23B0ECB-8206-45B2-A356-0DE94E5AE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3882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D27703E-0F2B-42C2-B686-40D4A91778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98F8D80-9252-46EA-A002-0E55FD84F0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68FE2BA-8D9E-4C36-B649-ED9F2B342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60D9E22-C6DB-4975-9B9B-71A19950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50D03D8-7871-4491-A15C-2BE0FF6D8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4224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D82693-C837-40E5-B9F7-5F68D7867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52A8450-3096-4FD8-B452-107E5494F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06CAA29-AD83-4D6D-BD01-AD9E3B551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6B86C62-990A-4C2B-8DE6-5CF714B7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3A37959-A53E-4E0C-9469-3306D0ACA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2791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352B33-308F-4853-AB7F-BEDA08265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5C30F81-9D33-44CC-A76E-70D522424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AA33625-60E5-40DC-9EAE-E145752FC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647A61-C6E9-4D62-B8FF-96EBCC8A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38ECCAA-12ED-43B8-9321-FCB0BBCE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0174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8C7A880-95C6-43E0-8E83-F349E596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FE0F9FB-DDED-4C89-96E4-8F8716E75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B03FFCF-50B9-424D-9F29-865DB7442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3DCE104-7369-4350-9970-D417BF6D4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07607A3-C92C-4DA6-8198-453580E1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3217C50-57D3-4AC0-914B-0CAC79D9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69471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F0C2A4-D6F1-4295-868C-02EF81D74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AFADA4-CFE1-4C2E-BBC6-CCFDE5FC2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31B044E-5308-4E76-B594-13B070E7F7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36181B-87C7-4F62-BCA7-59204974E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538563EB-F766-4897-A7D7-ECF1DF86D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1139B21F-E9F7-4D14-81DE-2A2931B59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AE61FDD-455F-44BF-AB15-BFD3CCEAD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8F15183-6B93-42FC-988F-5914605A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614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0DFC10-F1AC-4DEE-AEA2-606F8B05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05268ED-3C96-4D6F-8CF1-9AAA84D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1470549-BB89-44FA-B9F2-D0BC9941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8C8F6DA-2890-47FB-8A8F-42D3703A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8100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DD352E58-E8AD-479A-8EEC-FEE57BB6A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A0BF358-0606-47D3-AFE0-D9BB0EECA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882A23F-2C58-413E-A444-EE22605A7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1630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D580C83-C356-4B49-9F58-5E2F204E1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664E16-9855-4B32-95AD-ACB0A937E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4BA216D-ED8A-465A-A671-F00FC1F0D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9F19B8E-3468-48EB-80AD-A9770227C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08AC0BF-E64B-48E1-ADA6-5FA90B65E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18EE25C-F729-4A5E-A2B4-2A0AA4118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5082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B13073-2914-4644-9AEF-7550B944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6251640-2056-456E-B0CC-8A3A4590D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C675653-08D7-4B35-8F00-B10AFDF2B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642B039-7577-4DE1-97C4-238DA075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14324EC-E668-4735-8E1A-DF5D7B25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9440C34-0491-4EF8-8DDD-D6F49161F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70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D756B5-93A0-4634-9799-C753C3EF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6D2CE41-98E6-4343-BBD9-8037CAE7A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48D8F95-39E4-41CE-9A9E-AFE27DB34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AEC64-9DDE-44E2-9773-408770FDE28E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D69558A-B5BF-4794-B7CC-8B749552C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E682ACF-0F36-4A6D-9EAA-B6FE87D56D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37436-1AC7-44A6-B72C-D1F4C37973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908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elen-1978@yandex.r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48BC95A-3CD3-4895-9A2F-47C507C56F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598" y="2277904"/>
            <a:ext cx="10663311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опыта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образовательных мероприятий на экологической тропе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5AC194F-5086-46E6-B2FE-4142A94E2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8253" y="4523413"/>
            <a:ext cx="9570418" cy="2100290"/>
          </a:xfrm>
        </p:spPr>
        <p:txBody>
          <a:bodyPr>
            <a:normAutofit lnSpcReduction="10000"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Лысакова Елена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Николаевна,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химии, руководитель ШЭО «Дети Солнца» МБОУ СОШ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49,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Томск-2022</a:t>
            </a:r>
            <a:endParaRPr lang="ru-RU" dirty="0"/>
          </a:p>
        </p:txBody>
      </p:sp>
      <p:sp>
        <p:nvSpPr>
          <p:cNvPr id="7" name="Rectangle 5">
            <a:extLst>
              <a:ext uri="{FF2B5EF4-FFF2-40B4-BE49-F238E27FC236}">
                <a16:creationId xmlns="" xmlns:a16="http://schemas.microsoft.com/office/drawing/2014/main" id="{94EB1E97-770E-46F8-8CBF-751A607FA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44" y="250346"/>
            <a:ext cx="1123070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6">
            <a:extLst>
              <a:ext uri="{FF2B5EF4-FFF2-40B4-BE49-F238E27FC236}">
                <a16:creationId xmlns="" xmlns:a16="http://schemas.microsoft.com/office/drawing/2014/main" id="{28DE8CB6-DEBE-4467-94E0-DBE81EB47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7089" y="755945"/>
            <a:ext cx="51769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70213" algn="ctr"/>
                <a:tab pos="5940425" algn="r"/>
              </a:tabLst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67AFA79-7C3E-4DDF-8D0E-F7AAE2A32A9F}"/>
              </a:ext>
            </a:extLst>
          </p:cNvPr>
          <p:cNvSpPr/>
          <p:nvPr/>
        </p:nvSpPr>
        <p:spPr>
          <a:xfrm>
            <a:off x="2479486" y="478946"/>
            <a:ext cx="71908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средняя общеобразовательная школа № 49 </a:t>
            </a:r>
            <a:r>
              <a:rPr lang="ru-RU" alt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г.Томска</a:t>
            </a:r>
            <a:endParaRPr kumimoji="0" lang="ru-RU" altLang="ru-RU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634045, </a:t>
            </a:r>
            <a:r>
              <a:rPr lang="ru-RU" altLang="ru-RU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г.Томск</a:t>
            </a:r>
            <a:r>
              <a:rPr lang="ru-RU" altLang="ru-RU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ул. Мокрушина, 10, тел/факс: (3822) 41-17-53,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tomschool49@yandex.ru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6="http://schemas.microsoft.com/office/drawing/2014/main" xmlns="" xmlns:lc="http://schemas.openxmlformats.org/drawingml/2006/lockedCanvas" id="{9AD71CDE-EA60-4FEB-98BF-6475ACB12D9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3" y="220820"/>
            <a:ext cx="1930400" cy="1271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910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8D56FB2-465A-41F1-B440-0C527D13B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/>
              <a:t>Станция «Цветок Купалы»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5D345F55-A3E4-4D67-8337-8F8BB048A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795909" y="472708"/>
            <a:ext cx="4847601" cy="7008581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CBC00D4-5746-4870-A8ED-A64B511546FA}"/>
              </a:ext>
            </a:extLst>
          </p:cNvPr>
          <p:cNvSpPr txBox="1"/>
          <p:nvPr/>
        </p:nvSpPr>
        <p:spPr>
          <a:xfrm>
            <a:off x="3536887" y="2180770"/>
            <a:ext cx="53656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По легенде очень старой</a:t>
            </a:r>
          </a:p>
          <a:p>
            <a:pPr algn="ctr"/>
            <a:r>
              <a:rPr lang="ru-RU" sz="3200" i="1" dirty="0"/>
              <a:t>Папоротник расцветает.</a:t>
            </a:r>
          </a:p>
          <a:p>
            <a:pPr algn="ctr"/>
            <a:r>
              <a:rPr lang="ru-RU" sz="3200" i="1" dirty="0"/>
              <a:t>Кто его цветок найдет, </a:t>
            </a:r>
          </a:p>
          <a:p>
            <a:pPr algn="ctr"/>
            <a:r>
              <a:rPr lang="ru-RU" sz="3200" i="1" dirty="0"/>
              <a:t>Вмиг удачу обретёт!</a:t>
            </a:r>
          </a:p>
          <a:p>
            <a:pPr algn="ctr"/>
            <a:r>
              <a:rPr lang="ru-RU" sz="3200" i="1" dirty="0"/>
              <a:t>Хочешь тоже стать богат? </a:t>
            </a:r>
          </a:p>
          <a:p>
            <a:pPr algn="ctr"/>
            <a:r>
              <a:rPr lang="ru-RU" sz="3200" i="1" dirty="0"/>
              <a:t>Отыщи и ты в нем клад!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B81E79C-9E67-4C00-B1E5-F648890FE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351" y="365125"/>
            <a:ext cx="8561297" cy="64209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3BE752-F2D6-437E-AF0A-47B898CA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351" y="365125"/>
            <a:ext cx="8561296" cy="64209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290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6D75B5A-3CBC-4C29-9D37-C2B7F6C75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/>
              <a:t>Станция «Белкины секреты»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8EA296F-82B4-4605-B6AF-AE9AA29B1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2856" y="1589087"/>
            <a:ext cx="7026287" cy="48573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5936C2A-147D-4D77-BCA1-5952BEEC670D}"/>
              </a:ext>
            </a:extLst>
          </p:cNvPr>
          <p:cNvSpPr txBox="1"/>
          <p:nvPr/>
        </p:nvSpPr>
        <p:spPr>
          <a:xfrm>
            <a:off x="3387778" y="2406109"/>
            <a:ext cx="56363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Знайте, вот что не безделка:</a:t>
            </a:r>
          </a:p>
          <a:p>
            <a:pPr algn="ctr"/>
            <a:r>
              <a:rPr lang="ru-RU" sz="3200" i="1" dirty="0"/>
              <a:t>Ель в лесу, по елью – белка.</a:t>
            </a:r>
          </a:p>
          <a:p>
            <a:pPr algn="ctr"/>
            <a:r>
              <a:rPr lang="ru-RU" sz="3200" i="1" dirty="0"/>
              <a:t>Белка песенки поет, да орешки все грызет.</a:t>
            </a:r>
          </a:p>
          <a:p>
            <a:pPr algn="ctr"/>
            <a:r>
              <a:rPr lang="ru-RU" sz="3200" i="1" dirty="0"/>
              <a:t>Как орешки соберешь, </a:t>
            </a:r>
          </a:p>
          <a:p>
            <a:pPr algn="ctr"/>
            <a:r>
              <a:rPr lang="ru-RU" sz="3200" i="1" dirty="0"/>
              <a:t>Клад заветный ты найдешь!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8587B9A-022C-4E77-9BA0-7A3868B6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211" y="245258"/>
            <a:ext cx="9609143" cy="64027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DFF5A7-EDDB-48E0-8198-DB5F795EA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427" y="245258"/>
            <a:ext cx="9609143" cy="64027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0D0769C-87DE-432F-AB4A-B3A3E7536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210" y="179449"/>
            <a:ext cx="9609143" cy="64027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1B1B890-F136-436F-AF90-883459F0D4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209" y="182276"/>
            <a:ext cx="9600656" cy="6397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E6138A4-C4D5-41B7-9091-7C66FE4489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7160" y="189309"/>
            <a:ext cx="8510754" cy="63830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63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5ABDF37-49C7-41B8-97EB-E74C2EB4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Станция «Грибное царство»</a:t>
            </a:r>
          </a:p>
        </p:txBody>
      </p:sp>
      <p:pic>
        <p:nvPicPr>
          <p:cNvPr id="23" name="Объект 22">
            <a:extLst>
              <a:ext uri="{FF2B5EF4-FFF2-40B4-BE49-F238E27FC236}">
                <a16:creationId xmlns="" xmlns:a16="http://schemas.microsoft.com/office/drawing/2014/main" id="{5F6BCC40-D95C-44C5-9FB8-904F81C8F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4143" y="1538618"/>
            <a:ext cx="7063713" cy="488317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825D143-C83C-4A43-8CA8-5B8FFB526DEB}"/>
              </a:ext>
            </a:extLst>
          </p:cNvPr>
          <p:cNvSpPr txBox="1"/>
          <p:nvPr/>
        </p:nvSpPr>
        <p:spPr>
          <a:xfrm>
            <a:off x="3711587" y="2384769"/>
            <a:ext cx="52724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/>
              <a:t>Ножки есть, но нет сапог.</a:t>
            </a:r>
          </a:p>
          <a:p>
            <a:pPr algn="ctr"/>
            <a:r>
              <a:rPr lang="ru-RU" sz="3200" i="1" dirty="0"/>
              <a:t>Догадаться каждый смог,</a:t>
            </a:r>
          </a:p>
          <a:p>
            <a:pPr algn="ctr"/>
            <a:r>
              <a:rPr lang="ru-RU" sz="3200" i="1" dirty="0"/>
              <a:t>Что за чудо средь травы:</a:t>
            </a:r>
          </a:p>
          <a:p>
            <a:pPr algn="ctr"/>
            <a:r>
              <a:rPr lang="ru-RU" sz="3200" i="1" dirty="0"/>
              <a:t>Шапка, но без головы.</a:t>
            </a:r>
          </a:p>
          <a:p>
            <a:pPr algn="ctr"/>
            <a:r>
              <a:rPr lang="ru-RU" sz="3200" i="1" dirty="0"/>
              <a:t>Если ты догадлив будешь,</a:t>
            </a:r>
          </a:p>
          <a:p>
            <a:pPr algn="ctr"/>
            <a:r>
              <a:rPr lang="ru-RU" sz="3200" i="1" dirty="0"/>
              <a:t>Там отгадку раздобудешь!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0B6D8B66-21A0-494D-9282-6EA62B9E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343" y="392863"/>
            <a:ext cx="9521190" cy="63441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1AB7A31E-7A63-44A1-894C-0FE3AC3FD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06" y="471688"/>
            <a:ext cx="9466527" cy="63077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E62ED5D5-6290-4192-9B40-7DEF14760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42" y="371523"/>
            <a:ext cx="9411866" cy="627133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A39718C5-3B40-4AED-8D91-52EA8892B5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350" y="389209"/>
            <a:ext cx="9411866" cy="6271337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C62D9E92-20A8-403C-8AEB-D8A5F85918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914" y="346808"/>
            <a:ext cx="9411866" cy="6271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95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C6AA38F-5F76-49BF-8273-B1CAB356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станции эко-квеста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B0B88CC-83A3-48EE-AFD3-F92E62CB9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807" y="1637004"/>
            <a:ext cx="5900660" cy="3932237"/>
          </a:xfr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CF6DDBB-DA57-47A2-B27D-A879BC8DF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0019" y="2252857"/>
            <a:ext cx="5901439" cy="39322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7E8994C-36C0-4FEC-9BD6-48B06A33C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504" y="1636980"/>
            <a:ext cx="5243014" cy="39322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435003C-852D-4131-A360-5FB01715B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019" y="2908835"/>
            <a:ext cx="5901439" cy="39322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49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61D697-E72C-483B-9E4E-81F7B5655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идеи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BC7FEFE-EEA8-476A-8828-C09AED12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00274"/>
            <a:ext cx="7058248" cy="2457451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Июль-сентябрь 2017 г.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эко-квестов (28.07- 29.09)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373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участника разного возраста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2D2621-A266-4393-BB0E-17BBEA249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048" y="2650874"/>
            <a:ext cx="3645724" cy="28592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514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130966"/>
            <a:ext cx="10058400" cy="137160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4086512648"/>
              </p:ext>
            </p:extLst>
          </p:nvPr>
        </p:nvGraphicFramePr>
        <p:xfrm>
          <a:off x="-195944" y="1099457"/>
          <a:ext cx="7913913" cy="5758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6" name="AutoShape 2" descr="https://pp.userapi.com/c638229/v638229264/55b09/fFqFp-9Nb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pp.userapi.com/c638229/v638229264/55b09/fFqFp-9Nb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pp.userapi.com/c638229/v638229264/55b09/fFqFp-9NbN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fFqFp-9Nb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1704">
            <a:off x="7332204" y="2510746"/>
            <a:ext cx="4313234" cy="28743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8100" dist="101600" dir="2700000" sx="102000" sy="102000" algn="tl" rotWithShape="0">
              <a:schemeClr val="tx1">
                <a:lumMod val="75000"/>
                <a:lumOff val="25000"/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7723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6">
            <a:extLst>
              <a:ext uri="{FF2B5EF4-FFF2-40B4-BE49-F238E27FC236}">
                <a16:creationId xmlns:a16="http://schemas.microsoft.com/office/drawing/2014/main" xmlns="" id="{0220C1DF-0B2C-4F72-9DC3-CDA47761EA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770424044"/>
              </p:ext>
            </p:extLst>
          </p:nvPr>
        </p:nvGraphicFramePr>
        <p:xfrm>
          <a:off x="-3" y="-2"/>
          <a:ext cx="12192002" cy="685800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81339">
                  <a:extLst>
                    <a:ext uri="{9D8B030D-6E8A-4147-A177-3AD203B41FA5}">
                      <a16:colId xmlns:a16="http://schemas.microsoft.com/office/drawing/2014/main" xmlns="" val="267922480"/>
                    </a:ext>
                  </a:extLst>
                </a:gridCol>
                <a:gridCol w="1341704">
                  <a:extLst>
                    <a:ext uri="{9D8B030D-6E8A-4147-A177-3AD203B41FA5}">
                      <a16:colId xmlns:a16="http://schemas.microsoft.com/office/drawing/2014/main" xmlns="" val="1276413130"/>
                    </a:ext>
                  </a:extLst>
                </a:gridCol>
                <a:gridCol w="1341704">
                  <a:extLst>
                    <a:ext uri="{9D8B030D-6E8A-4147-A177-3AD203B41FA5}">
                      <a16:colId xmlns:a16="http://schemas.microsoft.com/office/drawing/2014/main" xmlns="" val="2767433031"/>
                    </a:ext>
                  </a:extLst>
                </a:gridCol>
                <a:gridCol w="1341704">
                  <a:extLst>
                    <a:ext uri="{9D8B030D-6E8A-4147-A177-3AD203B41FA5}">
                      <a16:colId xmlns:a16="http://schemas.microsoft.com/office/drawing/2014/main" xmlns="" val="3567378104"/>
                    </a:ext>
                  </a:extLst>
                </a:gridCol>
                <a:gridCol w="1225033">
                  <a:extLst>
                    <a:ext uri="{9D8B030D-6E8A-4147-A177-3AD203B41FA5}">
                      <a16:colId xmlns:a16="http://schemas.microsoft.com/office/drawing/2014/main" xmlns="" val="1846568558"/>
                    </a:ext>
                  </a:extLst>
                </a:gridCol>
                <a:gridCol w="1210450">
                  <a:extLst>
                    <a:ext uri="{9D8B030D-6E8A-4147-A177-3AD203B41FA5}">
                      <a16:colId xmlns:a16="http://schemas.microsoft.com/office/drawing/2014/main" xmlns="" val="3624147433"/>
                    </a:ext>
                  </a:extLst>
                </a:gridCol>
                <a:gridCol w="1210451">
                  <a:extLst>
                    <a:ext uri="{9D8B030D-6E8A-4147-A177-3AD203B41FA5}">
                      <a16:colId xmlns:a16="http://schemas.microsoft.com/office/drawing/2014/main" xmlns="" val="664881871"/>
                    </a:ext>
                  </a:extLst>
                </a:gridCol>
                <a:gridCol w="1239617">
                  <a:extLst>
                    <a:ext uri="{9D8B030D-6E8A-4147-A177-3AD203B41FA5}">
                      <a16:colId xmlns:a16="http://schemas.microsoft.com/office/drawing/2014/main" xmlns="" val="776669333"/>
                    </a:ext>
                  </a:extLst>
                </a:gridCol>
              </a:tblGrid>
              <a:tr h="1380805">
                <a:tc>
                  <a:txBody>
                    <a:bodyPr/>
                    <a:lstStyle/>
                    <a:p>
                      <a:r>
                        <a:rPr lang="ru-RU" sz="2000" dirty="0"/>
                        <a:t>ФИО участника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Работа над идеей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Составл</a:t>
                      </a:r>
                      <a:r>
                        <a:rPr lang="ru-RU" dirty="0"/>
                        <a:t>. заданий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Создание реквизитов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Подг</a:t>
                      </a:r>
                      <a:r>
                        <a:rPr lang="ru-RU" dirty="0"/>
                        <a:t>-ка разд. матер-ла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/>
                        <a:t>Провед</a:t>
                      </a:r>
                      <a:r>
                        <a:rPr lang="ru-RU" dirty="0"/>
                        <a:t>. квестов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err="1"/>
                        <a:t>Подгот.фототчета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Подведение итогов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1021657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ЮСУБОВА С.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76807303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РОМАШОВА 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885707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ЛЫСАКОВА 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9779242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ТРОФИМОВА 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4891367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НИКИТИНА 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01193392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ГОЛУБЕВА 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3477336"/>
                  </a:ext>
                </a:extLst>
              </a:tr>
              <a:tr h="782457">
                <a:tc>
                  <a:txBody>
                    <a:bodyPr/>
                    <a:lstStyle/>
                    <a:p>
                      <a:r>
                        <a:rPr lang="ru-RU" sz="2400" dirty="0"/>
                        <a:t>ВОЛОШАНИНА 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8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0583888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экологической тропы в дендрологическом парке СибБС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60" t="13671" r="7147" b="4127"/>
          <a:stretch/>
        </p:blipFill>
        <p:spPr>
          <a:xfrm>
            <a:off x="0" y="1704135"/>
            <a:ext cx="4007224" cy="5149379"/>
          </a:xfr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5836024" y="1919754"/>
            <a:ext cx="5181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планом территории и видовым разнообразием парка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Проектирование экологической тропы: составление маршрутов и их оформление</a:t>
            </a:r>
          </a:p>
          <a:p>
            <a:pPr marL="514350" indent="-51435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экскурсионной и игровой программы на тропе </a:t>
            </a:r>
          </a:p>
          <a:p>
            <a:pPr marL="514350" indent="-51435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501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585" y="281767"/>
            <a:ext cx="6772835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станций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953" y="2831400"/>
            <a:ext cx="2672359" cy="3778623"/>
          </a:xfrm>
          <a:effectLst>
            <a:softEdge rad="317500"/>
          </a:effec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65576" y="655731"/>
            <a:ext cx="511884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тропе волшебной нашей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нового расскажем.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про липы, и про ели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чтоб узнать успели.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вами мы пройдем неспешно,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Разглядим вблизи орешник,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Дуб и клён, и первоцветы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раскроют все секреты.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 дороге нам поможет 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Озорной колючий ёжик.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хотя не местный житель,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наш путеводитель.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по лесной дорожке 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устали вы идти,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делать остановки,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 оп пути!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203" y="1718518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станция «Знакомство»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знакомство с маршрутом, правилами поведения на эко-тропе, инструктаж по ТБ, знакомство с ведущим героем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905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93" y="317724"/>
            <a:ext cx="1085358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станций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7164" y="2918847"/>
            <a:ext cx="3330389" cy="227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нужно много усилий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Посчитать колечки на спиле.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дереву лет, 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для тебя не секрет!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203" y="1718518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станция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«Секреты дерева»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дерево по спилу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4685" y="1718517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станция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«Птичий базар»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 птицу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6414685" y="2906233"/>
            <a:ext cx="3330389" cy="227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деревьях там и тут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Птицы гнёзда себе вьют.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Лес для них-родимый дом.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же житель в доме том?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874" y="3872188"/>
            <a:ext cx="3619500" cy="2647950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164" y="4457419"/>
            <a:ext cx="2857500" cy="221932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="" xmlns:p14="http://schemas.microsoft.com/office/powerpoint/2010/main" val="138514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 как образовательный ресурс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413" y="1204538"/>
            <a:ext cx="11645152" cy="5357627"/>
          </a:xfrm>
        </p:spPr>
        <p:txBody>
          <a:bodyPr>
            <a:normAutofit fontScale="85000" lnSpcReduction="10000"/>
          </a:bodyPr>
          <a:lstStyle/>
          <a:p>
            <a:pPr marL="0" indent="0" algn="r">
              <a:lnSpc>
                <a:spcPct val="120000"/>
              </a:lnSpc>
              <a:buNone/>
            </a:pP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«Каждый участок леса должен давать своему владельцу 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доски, дрова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столбы, но еще и образование. </a:t>
            </a:r>
            <a:endParaRPr lang="ru-RU" sz="2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урожай мудрости всегда под рукой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однако, 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всегда пожинают</a:t>
            </a: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 algn="r">
              <a:lnSpc>
                <a:spcPct val="120000"/>
              </a:lnSpc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Олдо</a:t>
            </a:r>
            <a:r>
              <a:rPr lang="ru-RU" sz="20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Леопольд, американский эколог)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средством экологического образования является организация разнообразных видов деятельности школьников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непосредственно в природной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среде.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природные территории и созданные на них экологические тропы можно использовать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мощный образовательный ресурс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 по себе экологическая тропа – это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место любования объектами природы.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может способствовать «природоведческому ликбезу», особенно если она специально оборудована и на ней разрешена и возможна организация образовательных мероприятий для школьников: экскурсий, экологических игр и пр.</a:t>
            </a:r>
          </a:p>
        </p:txBody>
      </p:sp>
    </p:spTree>
    <p:extLst>
      <p:ext uri="{BB962C8B-B14F-4D97-AF65-F5344CB8AC3E}">
        <p14:creationId xmlns="" xmlns:p14="http://schemas.microsoft.com/office/powerpoint/2010/main" val="387179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093" y="317724"/>
            <a:ext cx="1085358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станций на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экотропе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5545" y="3160894"/>
            <a:ext cx="3859307" cy="227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врачи, знают аптекари: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– самые лучшие лекари!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 соцветия, стебли и почки,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кора, семена и цветочки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545" y="1718517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станция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«Зеленая аптека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Игра-лото: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растения-лекари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4685" y="1718517"/>
            <a:ext cx="594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станция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«Липовая аллея»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Игра-викторина: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липа-не липа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3"/>
          <p:cNvSpPr>
            <a:spLocks noGrp="1"/>
          </p:cNvSpPr>
          <p:nvPr>
            <p:ph sz="half" idx="2"/>
          </p:nvPr>
        </p:nvSpPr>
        <p:spPr>
          <a:xfrm>
            <a:off x="6414685" y="2906233"/>
            <a:ext cx="3859307" cy="2277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Липой в народе неправду зовут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Липа в природе растет там и тут.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Тебе на вопросы я дам все ответы,</a:t>
            </a:r>
          </a:p>
          <a:p>
            <a:pPr marL="0" indent="0">
              <a:buNone/>
            </a:pPr>
            <a:r>
              <a:rPr lang="ru-RU" sz="1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ты угадай: не «липа» ли это!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ими полезными свойствами обладает зверобой | Северная недел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80" y="4718793"/>
            <a:ext cx="2886267" cy="192292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4552" y="4688262"/>
            <a:ext cx="3011134" cy="19534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="" xmlns:p14="http://schemas.microsoft.com/office/powerpoint/2010/main" val="30853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623" y="117194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3568" y="2909997"/>
            <a:ext cx="10515600" cy="29211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Лысакова Елена Николаевна</a:t>
            </a:r>
          </a:p>
          <a:p>
            <a:pPr marL="0" indent="0" algn="ctr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химии МБОУ СОШ № 49,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ШЭО «Дети Солнца», 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</a:t>
            </a:r>
          </a:p>
          <a:p>
            <a:pPr marL="0" indent="0" algn="ctr">
              <a:buNone/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elen-1978@yandex.ru</a:t>
            </a:r>
            <a:endPara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+79528024972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334780"/>
            <a:ext cx="1202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Примечание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: все фотографии и стихотворения, приведенные в презентации – авторские (коллектив авторов, учеников и учителей МБОУ СОШ  № 49)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84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116" y="25549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тропа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«В Заповедном парке»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24" y="1869141"/>
            <a:ext cx="6595303" cy="4395152"/>
          </a:xfrm>
          <a:effectLst>
            <a:softEdge rad="317500"/>
          </a:effectLst>
        </p:spPr>
      </p:pic>
      <p:pic>
        <p:nvPicPr>
          <p:cNvPr id="6" name="Объект 8">
            <a:extLst>
              <a:ext uri="{FF2B5EF4-FFF2-40B4-BE49-F238E27FC236}">
                <a16:creationId xmlns:a16="http://schemas.microsoft.com/office/drawing/2014/main" xmlns="" id="{C996047B-4D5B-48BC-9DED-F865217A3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95" y="1869141"/>
            <a:ext cx="6595305" cy="439515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Объект 4">
            <a:extLst>
              <a:ext uri="{FF2B5EF4-FFF2-40B4-BE49-F238E27FC236}">
                <a16:creationId xmlns="" xmlns:a16="http://schemas.microsoft.com/office/drawing/2014/main" id="{568D2F8F-AF07-46B2-B471-B7B3BC07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2118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C151B6-9938-428F-A738-D8998C379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540" y="642594"/>
            <a:ext cx="1059561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Экологическая тропа «В Заповедном парке»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C996047B-4D5B-48BC-9DED-F865217A3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5670" y="2103438"/>
            <a:ext cx="5900660" cy="393223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4485EE0-00AB-4F7B-A764-EBFEBD125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97" y="293921"/>
            <a:ext cx="9410096" cy="62701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3B08B4E-2275-4793-9AC2-791D653B01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297" y="293921"/>
            <a:ext cx="9410096" cy="62701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53F69F8-0C83-494E-963B-68979601F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297" y="293921"/>
            <a:ext cx="9410096" cy="62701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0A6B7276-17AD-4579-9428-F84C3C9C1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2156" y="310625"/>
            <a:ext cx="9327688" cy="623674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630B29B-D6F7-4001-A46A-D4CB2447A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353" y="310625"/>
            <a:ext cx="9413040" cy="62733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698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09399" cy="2145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7365" y="61595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экологической тропе 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Заповедном парке»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>
          <a:xfrm>
            <a:off x="788047" y="2116299"/>
            <a:ext cx="5157787" cy="8239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ИДЕЯ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597741" y="2983545"/>
            <a:ext cx="5157787" cy="27276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свежем воздухе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мероприятия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форме популярной на сегодняшний день игры-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6279777" y="2116299"/>
            <a:ext cx="5183188" cy="823912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ИНИЦИАТИВНАЯ ГРУППА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quarter" idx="4"/>
          </p:nvPr>
        </p:nvSpPr>
        <p:spPr>
          <a:xfrm>
            <a:off x="6279777" y="3006726"/>
            <a:ext cx="5183188" cy="29351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49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педагоги+учащиеся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старших классов)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ТГУ: Институт инноваций в образовании, Сибирский ботанический сад, Управление нового набора</a:t>
            </a:r>
          </a:p>
        </p:txBody>
      </p:sp>
    </p:spTree>
    <p:extLst>
      <p:ext uri="{BB962C8B-B14F-4D97-AF65-F5344CB8AC3E}">
        <p14:creationId xmlns="" xmlns:p14="http://schemas.microsoft.com/office/powerpoint/2010/main" val="6815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7BAA81-C4BC-4986-804E-3D2BFCBC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90685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эко-квеста</a:t>
            </a:r>
          </a:p>
        </p:txBody>
      </p:sp>
      <p:sp>
        <p:nvSpPr>
          <p:cNvPr id="50" name="Стрелка: вниз 49">
            <a:extLst>
              <a:ext uri="{FF2B5EF4-FFF2-40B4-BE49-F238E27FC236}">
                <a16:creationId xmlns:a16="http://schemas.microsoft.com/office/drawing/2014/main" xmlns="" id="{E9C98EAA-273B-4E04-874C-AFA681216D96}"/>
              </a:ext>
            </a:extLst>
          </p:cNvPr>
          <p:cNvSpPr/>
          <p:nvPr/>
        </p:nvSpPr>
        <p:spPr>
          <a:xfrm rot="3694747">
            <a:off x="2894468" y="998604"/>
            <a:ext cx="428144" cy="18922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2" name="Стрелка: вниз 51">
            <a:extLst>
              <a:ext uri="{FF2B5EF4-FFF2-40B4-BE49-F238E27FC236}">
                <a16:creationId xmlns:a16="http://schemas.microsoft.com/office/drawing/2014/main" xmlns="" id="{58B78E17-6B00-48C8-AB94-1BC944F76B2D}"/>
              </a:ext>
            </a:extLst>
          </p:cNvPr>
          <p:cNvSpPr/>
          <p:nvPr/>
        </p:nvSpPr>
        <p:spPr>
          <a:xfrm rot="20345268">
            <a:off x="6713407" y="1473924"/>
            <a:ext cx="428144" cy="278743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FA36BADB-AA02-43F5-8EA6-4C035165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0711" y="5411897"/>
            <a:ext cx="3348043" cy="160338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8778456B-9673-4541-94A0-473F8627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756" y="2796985"/>
            <a:ext cx="3694496" cy="160948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D9D10845-957E-4FB0-8F25-61810DD50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9134" y="4275646"/>
            <a:ext cx="4109060" cy="1377815"/>
          </a:xfrm>
          <a:prstGeom prst="rect">
            <a:avLst/>
          </a:prstGeom>
        </p:spPr>
      </p:pic>
      <p:sp>
        <p:nvSpPr>
          <p:cNvPr id="59" name="Стрелка: вниз 58">
            <a:extLst>
              <a:ext uri="{FF2B5EF4-FFF2-40B4-BE49-F238E27FC236}">
                <a16:creationId xmlns:a16="http://schemas.microsoft.com/office/drawing/2014/main" xmlns="" id="{C31414F8-0A91-45A4-B02B-6D0183C7DD1F}"/>
              </a:ext>
            </a:extLst>
          </p:cNvPr>
          <p:cNvSpPr/>
          <p:nvPr/>
        </p:nvSpPr>
        <p:spPr>
          <a:xfrm rot="185520">
            <a:off x="5027265" y="1636619"/>
            <a:ext cx="428144" cy="3828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49">
            <a:extLst>
              <a:ext uri="{FF2B5EF4-FFF2-40B4-BE49-F238E27FC236}">
                <a16:creationId xmlns:a16="http://schemas.microsoft.com/office/drawing/2014/main" xmlns="" id="{E9C98EAA-273B-4E04-874C-AFA681216D96}"/>
              </a:ext>
            </a:extLst>
          </p:cNvPr>
          <p:cNvSpPr/>
          <p:nvPr/>
        </p:nvSpPr>
        <p:spPr>
          <a:xfrm rot="18608544">
            <a:off x="8779096" y="1102931"/>
            <a:ext cx="428144" cy="1977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Стрелка: вниз 49">
            <a:extLst>
              <a:ext uri="{FF2B5EF4-FFF2-40B4-BE49-F238E27FC236}">
                <a16:creationId xmlns:a16="http://schemas.microsoft.com/office/drawing/2014/main" xmlns="" id="{E9C98EAA-273B-4E04-874C-AFA681216D96}"/>
              </a:ext>
            </a:extLst>
          </p:cNvPr>
          <p:cNvSpPr/>
          <p:nvPr/>
        </p:nvSpPr>
        <p:spPr>
          <a:xfrm rot="1992607">
            <a:off x="3108399" y="1187959"/>
            <a:ext cx="428144" cy="45931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8C5FB74-CDEA-4B5C-B07A-AD633BA0E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11" y="2531233"/>
            <a:ext cx="3433087" cy="117663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13175" y="5474341"/>
            <a:ext cx="3285329" cy="13178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эколого-социальному проектированию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995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EB501C3-216D-41A5-8614-6F8F862E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8690" y="34290"/>
            <a:ext cx="10176510" cy="13716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Эко-квест «Сокровища Заповедного парка»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122946F0-E8B2-4607-B4FE-2E8020D59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405890"/>
            <a:ext cx="10058400" cy="137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стал победителем Конкурса инициативных проектов ТГУ «Вектор инициативы» в 2017 году. Инициатива реализована в июне-сентябре 2017 года.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40A62BFC-4187-4AB6-A135-B49BC358F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42" y="2521796"/>
            <a:ext cx="3025259" cy="433620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1C9ED2D-C915-4172-A883-EB5D1B26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997" y="2854562"/>
            <a:ext cx="5886228" cy="392636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182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школьников к работе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542364" y="1879413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проектированию – обязательный курс в школе с 8 по 11 класс;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на тропе интересна увлеченным биологией и экологией;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 – ТГУ, что интересно будущим абитуриентам;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Сезонность работы (летне-осенний период) разгружает учебный год;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представить результаты работы на конференциях разного уровня и пополнить портфолио.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981" y="1286470"/>
            <a:ext cx="5181600" cy="3454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99" y="4269416"/>
            <a:ext cx="3771971" cy="2514647"/>
          </a:xfrm>
          <a:effectLst>
            <a:softEdge rad="317500"/>
          </a:effectLst>
        </p:spPr>
      </p:pic>
      <p:pic>
        <p:nvPicPr>
          <p:cNvPr id="17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682" y="4202181"/>
            <a:ext cx="3872823" cy="25818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247457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4" y="0"/>
            <a:ext cx="2109399" cy="21459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040778"/>
            <a:ext cx="6091517" cy="4817222"/>
          </a:xfrm>
        </p:spPr>
        <p:txBody>
          <a:bodyPr>
            <a:normAutofit lnSpcReduction="10000"/>
          </a:bodyPr>
          <a:lstStyle/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проектной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(7 учеников 10-11 класса, 2 педагога)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Сибирского ботанического сада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расположенной на ней экологической тропой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Заповедном парке»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идеи и программы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методического материала с заданиями по каждой станции эко-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реквизитов и раздаточного материала</a:t>
            </a: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информации о месте и сроках проведения эко-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58193"/>
            <a:ext cx="5802780" cy="4352085"/>
          </a:xfrm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46733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2042</TotalTime>
  <Words>852</Words>
  <Application>Microsoft Office PowerPoint</Application>
  <PresentationFormat>Произвольный</PresentationFormat>
  <Paragraphs>210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Из опыта организации образовательных мероприятий на экологической тропе</vt:lpstr>
      <vt:lpstr>Экологическая тропа как образовательный ресурс</vt:lpstr>
      <vt:lpstr>Экологическая тропа  «В Заповедном парке»</vt:lpstr>
      <vt:lpstr>Экологическая тропа «В Заповедном парке»</vt:lpstr>
      <vt:lpstr>Образовательная деятельность  на экологической тропе  «В Заповедном парке»</vt:lpstr>
      <vt:lpstr>Задачи эко-квеста</vt:lpstr>
      <vt:lpstr>Эко-квест «Сокровища Заповедного парка»</vt:lpstr>
      <vt:lpstr>Привлечение школьников к работе </vt:lpstr>
      <vt:lpstr>Этапы работы</vt:lpstr>
      <vt:lpstr>Станция «Цветок Купалы»</vt:lpstr>
      <vt:lpstr>Станция «Белкины секреты»</vt:lpstr>
      <vt:lpstr>Станция «Грибное царство»</vt:lpstr>
      <vt:lpstr>Другие станции эко-квеста</vt:lpstr>
      <vt:lpstr>Реализация идеи</vt:lpstr>
      <vt:lpstr>Реализация идеи</vt:lpstr>
      <vt:lpstr>Слайд 16</vt:lpstr>
      <vt:lpstr>Проектирование экологической тропы в дендрологическом парке СибБС</vt:lpstr>
      <vt:lpstr>Примеры станций на экотропе</vt:lpstr>
      <vt:lpstr>Примеры станций на экотропе</vt:lpstr>
      <vt:lpstr>Примеры станций на экотропе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Эффективные практики духовно-нравственного развития</dc:title>
  <dc:creator>Елена Лысакова</dc:creator>
  <cp:lastModifiedBy>Лысакова Е. Н</cp:lastModifiedBy>
  <cp:revision>131</cp:revision>
  <dcterms:created xsi:type="dcterms:W3CDTF">2017-10-29T14:10:13Z</dcterms:created>
  <dcterms:modified xsi:type="dcterms:W3CDTF">2022-04-08T11:04:53Z</dcterms:modified>
</cp:coreProperties>
</file>