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6"/>
  </p:notesMasterIdLst>
  <p:handoutMasterIdLst>
    <p:handoutMasterId r:id="rId17"/>
  </p:handoutMasterIdLst>
  <p:sldIdLst>
    <p:sldId id="282" r:id="rId5"/>
    <p:sldId id="292" r:id="rId6"/>
    <p:sldId id="307" r:id="rId7"/>
    <p:sldId id="304" r:id="rId8"/>
    <p:sldId id="310" r:id="rId9"/>
    <p:sldId id="306" r:id="rId10"/>
    <p:sldId id="284" r:id="rId11"/>
    <p:sldId id="297" r:id="rId12"/>
    <p:sldId id="308" r:id="rId13"/>
    <p:sldId id="309" r:id="rId14"/>
    <p:sldId id="296" r:id="rId15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16543"/>
    <a:srgbClr val="F2F2F2"/>
    <a:srgbClr val="008080"/>
    <a:srgbClr val="009999"/>
    <a:srgbClr val="006666"/>
    <a:srgbClr val="808000"/>
    <a:srgbClr val="FFFFFF"/>
    <a:srgbClr val="333300"/>
    <a:srgbClr val="666633"/>
    <a:srgbClr val="99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73A0DAA-6AF3-43AB-8588-CEC1D06C72B9}" styleName="Средний стиль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DF18680-E054-41AD-8BC1-D1AEF772440D}" styleName="Средний стиль 2 — акцент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Средний стиль 2 —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2838BEF-8BB2-4498-84A7-C5851F593DF1}" styleName="Средний стиль 4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FABFCF23-3B69-468F-B69F-88F6DE6A72F2}" styleName="Средний стиль 1 — акцент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BDBED569-4797-4DF1-A0F4-6AAB3CD982D8}" styleName="Светлый стиль 3 —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5A111915-BE36-4E01-A7E5-04B1672EAD32}" styleName="Светлый стиль 2 —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8FD4443E-F989-4FC4-A0C8-D5A2AF1F390B}" styleName="Темный стиль 1 — акцент 5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wholeTbl>
    <a:band1H>
      <a:tcStyle>
        <a:tcBdr/>
        <a:fill>
          <a:solidFill>
            <a:schemeClr val="accent5">
              <a:shade val="60000"/>
            </a:schemeClr>
          </a:solidFill>
        </a:fill>
      </a:tcStyle>
    </a:band1H>
    <a:band1V>
      <a:tcStyle>
        <a:tcBdr/>
        <a:fill>
          <a:solidFill>
            <a:schemeClr val="accent5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5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5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5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46F890A9-2807-4EBB-B81D-B2AA78EC7F39}" styleName="Темный стиль 2 — акцент 5/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15" autoAdjust="0"/>
    <p:restoredTop sz="94574" autoAdjust="0"/>
  </p:normalViewPr>
  <p:slideViewPr>
    <p:cSldViewPr snapToGrid="0">
      <p:cViewPr varScale="1">
        <p:scale>
          <a:sx n="57" d="100"/>
          <a:sy n="57" d="100"/>
        </p:scale>
        <p:origin x="96" y="54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9" d="100"/>
          <a:sy n="89" d="100"/>
        </p:scale>
        <p:origin x="3696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28CE7C9-DC33-4763-83E7-19C436306C5A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A8DBD258-5A05-4515-8320-4E1E1D062A85}">
      <dgm:prSet phldrT="[Текст]"/>
      <dgm:spPr/>
      <dgm:t>
        <a:bodyPr/>
        <a:lstStyle/>
        <a:p>
          <a:r>
            <a:rPr lang="ru-RU" dirty="0" smtClean="0"/>
            <a:t>Задания для  групп</a:t>
          </a:r>
          <a:endParaRPr lang="ru-RU" dirty="0"/>
        </a:p>
      </dgm:t>
    </dgm:pt>
    <dgm:pt modelId="{F8A5B76C-636B-4E45-875C-2197223CF6C5}" type="parTrans" cxnId="{2E4CDC0B-21B9-40C6-A4F4-20808ACD24B7}">
      <dgm:prSet/>
      <dgm:spPr/>
      <dgm:t>
        <a:bodyPr/>
        <a:lstStyle/>
        <a:p>
          <a:endParaRPr lang="ru-RU"/>
        </a:p>
      </dgm:t>
    </dgm:pt>
    <dgm:pt modelId="{EBE2785A-4AE4-400F-A858-B10A2259A12D}" type="sibTrans" cxnId="{2E4CDC0B-21B9-40C6-A4F4-20808ACD24B7}">
      <dgm:prSet/>
      <dgm:spPr/>
      <dgm:t>
        <a:bodyPr/>
        <a:lstStyle/>
        <a:p>
          <a:endParaRPr lang="ru-RU"/>
        </a:p>
      </dgm:t>
    </dgm:pt>
    <dgm:pt modelId="{D5C81A3E-7D50-4BEA-A296-D3355D71A8CE}">
      <dgm:prSet phldrT="[Текст]"/>
      <dgm:spPr/>
      <dgm:t>
        <a:bodyPr/>
        <a:lstStyle/>
        <a:p>
          <a:r>
            <a:rPr lang="ru-RU" dirty="0" smtClean="0"/>
            <a:t>Определяется порядок действий и место каждого в предстоящем деле </a:t>
          </a:r>
          <a:endParaRPr lang="ru-RU" dirty="0"/>
        </a:p>
      </dgm:t>
    </dgm:pt>
    <dgm:pt modelId="{92EB498E-CDB9-4A0A-862C-34E63FC3DBA4}" type="parTrans" cxnId="{0626CAAD-058E-4160-AEC2-687B5F6E4039}">
      <dgm:prSet/>
      <dgm:spPr/>
      <dgm:t>
        <a:bodyPr/>
        <a:lstStyle/>
        <a:p>
          <a:endParaRPr lang="ru-RU"/>
        </a:p>
      </dgm:t>
    </dgm:pt>
    <dgm:pt modelId="{121B5DE5-3519-425D-8D07-9AC220E99AD1}" type="sibTrans" cxnId="{0626CAAD-058E-4160-AEC2-687B5F6E4039}">
      <dgm:prSet/>
      <dgm:spPr/>
      <dgm:t>
        <a:bodyPr/>
        <a:lstStyle/>
        <a:p>
          <a:endParaRPr lang="ru-RU"/>
        </a:p>
      </dgm:t>
    </dgm:pt>
    <dgm:pt modelId="{25B44AC5-4279-4C09-8027-7A8CF4D82649}" type="pres">
      <dgm:prSet presAssocID="{628CE7C9-DC33-4763-83E7-19C436306C5A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76716F00-3EDC-43D5-9142-505F6334D894}" type="pres">
      <dgm:prSet presAssocID="{A8DBD258-5A05-4515-8320-4E1E1D062A85}" presName="composite" presStyleCnt="0"/>
      <dgm:spPr/>
    </dgm:pt>
    <dgm:pt modelId="{6AEAF30E-9E44-48B2-A52D-48DB4804134D}" type="pres">
      <dgm:prSet presAssocID="{A8DBD258-5A05-4515-8320-4E1E1D062A85}" presName="parTx" presStyleLbl="alignNode1" presStyleIdx="0" presStyleCnt="1" custLinFactNeighborX="-26356" custLinFactNeighborY="-78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2595BA9-5719-4C26-BD47-40D7154DAD57}" type="pres">
      <dgm:prSet presAssocID="{A8DBD258-5A05-4515-8320-4E1E1D062A85}" presName="desTx" presStyleLbl="alignAccFollowNode1" presStyleIdx="0" presStyleCnt="1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003CF586-2C83-44B8-8134-4926CCD03A7D}" type="presOf" srcId="{D5C81A3E-7D50-4BEA-A296-D3355D71A8CE}" destId="{F2595BA9-5719-4C26-BD47-40D7154DAD57}" srcOrd="0" destOrd="0" presId="urn:microsoft.com/office/officeart/2005/8/layout/hList1"/>
    <dgm:cxn modelId="{926ED16E-CFB5-4763-B266-813D3546FA10}" type="presOf" srcId="{A8DBD258-5A05-4515-8320-4E1E1D062A85}" destId="{6AEAF30E-9E44-48B2-A52D-48DB4804134D}" srcOrd="0" destOrd="0" presId="urn:microsoft.com/office/officeart/2005/8/layout/hList1"/>
    <dgm:cxn modelId="{BD832DBF-2CFF-4C8C-AD77-5F5F1869123B}" type="presOf" srcId="{628CE7C9-DC33-4763-83E7-19C436306C5A}" destId="{25B44AC5-4279-4C09-8027-7A8CF4D82649}" srcOrd="0" destOrd="0" presId="urn:microsoft.com/office/officeart/2005/8/layout/hList1"/>
    <dgm:cxn modelId="{2E4CDC0B-21B9-40C6-A4F4-20808ACD24B7}" srcId="{628CE7C9-DC33-4763-83E7-19C436306C5A}" destId="{A8DBD258-5A05-4515-8320-4E1E1D062A85}" srcOrd="0" destOrd="0" parTransId="{F8A5B76C-636B-4E45-875C-2197223CF6C5}" sibTransId="{EBE2785A-4AE4-400F-A858-B10A2259A12D}"/>
    <dgm:cxn modelId="{0626CAAD-058E-4160-AEC2-687B5F6E4039}" srcId="{A8DBD258-5A05-4515-8320-4E1E1D062A85}" destId="{D5C81A3E-7D50-4BEA-A296-D3355D71A8CE}" srcOrd="0" destOrd="0" parTransId="{92EB498E-CDB9-4A0A-862C-34E63FC3DBA4}" sibTransId="{121B5DE5-3519-425D-8D07-9AC220E99AD1}"/>
    <dgm:cxn modelId="{B51E8C96-32B8-4F0C-ADAA-34FA45EBFC45}" type="presParOf" srcId="{25B44AC5-4279-4C09-8027-7A8CF4D82649}" destId="{76716F00-3EDC-43D5-9142-505F6334D894}" srcOrd="0" destOrd="0" presId="urn:microsoft.com/office/officeart/2005/8/layout/hList1"/>
    <dgm:cxn modelId="{0DB773C5-D99F-4C0B-8F59-FC1FEEBBBFCE}" type="presParOf" srcId="{76716F00-3EDC-43D5-9142-505F6334D894}" destId="{6AEAF30E-9E44-48B2-A52D-48DB4804134D}" srcOrd="0" destOrd="0" presId="urn:microsoft.com/office/officeart/2005/8/layout/hList1"/>
    <dgm:cxn modelId="{5295E3DE-0A1A-46A3-8F93-109136F6280E}" type="presParOf" srcId="{76716F00-3EDC-43D5-9142-505F6334D894}" destId="{F2595BA9-5719-4C26-BD47-40D7154DAD57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A7CAC6FC-F9F7-4B49-9006-9428581B00DE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F740EF44-2E3E-4DA7-BA6B-8D55BD59C9C1}">
      <dgm:prSet phldrT="[Текст]"/>
      <dgm:spPr/>
      <dgm:t>
        <a:bodyPr/>
        <a:lstStyle/>
        <a:p>
          <a:r>
            <a:rPr lang="ru-RU" dirty="0" smtClean="0"/>
            <a:t>Задания для групп</a:t>
          </a:r>
          <a:endParaRPr lang="ru-RU" dirty="0"/>
        </a:p>
      </dgm:t>
    </dgm:pt>
    <dgm:pt modelId="{CFEF4EC2-EC0C-40D8-AF02-D03902B023A1}" type="parTrans" cxnId="{2C61F022-CE8E-4C9D-ADA1-5EF17EAECE9B}">
      <dgm:prSet/>
      <dgm:spPr/>
      <dgm:t>
        <a:bodyPr/>
        <a:lstStyle/>
        <a:p>
          <a:endParaRPr lang="ru-RU"/>
        </a:p>
      </dgm:t>
    </dgm:pt>
    <dgm:pt modelId="{3A30FBBA-B1D9-4FC8-A1EA-A3CF911C8A92}" type="sibTrans" cxnId="{2C61F022-CE8E-4C9D-ADA1-5EF17EAECE9B}">
      <dgm:prSet/>
      <dgm:spPr/>
      <dgm:t>
        <a:bodyPr/>
        <a:lstStyle/>
        <a:p>
          <a:endParaRPr lang="ru-RU"/>
        </a:p>
      </dgm:t>
    </dgm:pt>
    <dgm:pt modelId="{A02E7500-FFDB-4A14-B2D2-426365BE7570}">
      <dgm:prSet phldrT="[Текст]"/>
      <dgm:spPr/>
      <dgm:t>
        <a:bodyPr/>
        <a:lstStyle/>
        <a:p>
          <a:r>
            <a:rPr lang="ru-RU" b="1" dirty="0" smtClean="0"/>
            <a:t>Поисковики</a:t>
          </a:r>
          <a:r>
            <a:rPr lang="ru-RU" dirty="0" smtClean="0"/>
            <a:t> - занимаются исследованием местности, прокладкой маршрута, составлением карта-схемы</a:t>
          </a:r>
          <a:endParaRPr lang="ru-RU" dirty="0"/>
        </a:p>
      </dgm:t>
    </dgm:pt>
    <dgm:pt modelId="{0E9B962D-7093-4310-B446-F245231442A4}" type="parTrans" cxnId="{0B66243E-21E4-40D4-81B5-3613BA9443F7}">
      <dgm:prSet/>
      <dgm:spPr/>
      <dgm:t>
        <a:bodyPr/>
        <a:lstStyle/>
        <a:p>
          <a:endParaRPr lang="ru-RU"/>
        </a:p>
      </dgm:t>
    </dgm:pt>
    <dgm:pt modelId="{E3292FB3-C473-4DE2-9E5E-67F7F7FB2896}" type="sibTrans" cxnId="{0B66243E-21E4-40D4-81B5-3613BA9443F7}">
      <dgm:prSet/>
      <dgm:spPr/>
      <dgm:t>
        <a:bodyPr/>
        <a:lstStyle/>
        <a:p>
          <a:endParaRPr lang="ru-RU"/>
        </a:p>
      </dgm:t>
    </dgm:pt>
    <dgm:pt modelId="{1A7D09DD-2490-4BFC-9AA3-A4F16E61530E}">
      <dgm:prSet phldrT="[Текст]"/>
      <dgm:spPr/>
      <dgm:t>
        <a:bodyPr/>
        <a:lstStyle/>
        <a:p>
          <a:r>
            <a:rPr lang="ru-RU" b="1" dirty="0" smtClean="0"/>
            <a:t>Информационная </a:t>
          </a:r>
          <a:r>
            <a:rPr lang="ru-RU" dirty="0" smtClean="0"/>
            <a:t>- изучение и сбор информации</a:t>
          </a:r>
          <a:endParaRPr lang="ru-RU" dirty="0"/>
        </a:p>
      </dgm:t>
    </dgm:pt>
    <dgm:pt modelId="{432B0CD5-3EC1-4146-B03E-B8550E5894FA}" type="parTrans" cxnId="{8E1D6E24-78D0-4F2E-BCB6-F8631C4BB2EF}">
      <dgm:prSet/>
      <dgm:spPr/>
      <dgm:t>
        <a:bodyPr/>
        <a:lstStyle/>
        <a:p>
          <a:endParaRPr lang="ru-RU"/>
        </a:p>
      </dgm:t>
    </dgm:pt>
    <dgm:pt modelId="{40C4BFDA-6D06-459D-B72A-BFA547912270}" type="sibTrans" cxnId="{8E1D6E24-78D0-4F2E-BCB6-F8631C4BB2EF}">
      <dgm:prSet/>
      <dgm:spPr/>
      <dgm:t>
        <a:bodyPr/>
        <a:lstStyle/>
        <a:p>
          <a:endParaRPr lang="ru-RU"/>
        </a:p>
      </dgm:t>
    </dgm:pt>
    <dgm:pt modelId="{F54952AE-F4F1-4A22-B4B4-AED070794AE8}">
      <dgm:prSet phldrT="[Текст]"/>
      <dgm:spPr/>
      <dgm:t>
        <a:bodyPr/>
        <a:lstStyle/>
        <a:p>
          <a:r>
            <a:rPr lang="ru-RU" b="1" dirty="0" smtClean="0"/>
            <a:t>Оформители</a:t>
          </a:r>
          <a:r>
            <a:rPr lang="ru-RU" dirty="0" smtClean="0"/>
            <a:t> -разработка вариантов   оформления тропы</a:t>
          </a:r>
          <a:endParaRPr lang="ru-RU" dirty="0"/>
        </a:p>
      </dgm:t>
    </dgm:pt>
    <dgm:pt modelId="{C5CD4220-E496-4A75-B2A0-C25C45875429}" type="parTrans" cxnId="{9FCA3A57-3381-459A-B4E0-32CC24CB300C}">
      <dgm:prSet/>
      <dgm:spPr/>
      <dgm:t>
        <a:bodyPr/>
        <a:lstStyle/>
        <a:p>
          <a:endParaRPr lang="ru-RU"/>
        </a:p>
      </dgm:t>
    </dgm:pt>
    <dgm:pt modelId="{EC5F6BE8-326F-436E-A4F5-9A2827B48251}" type="sibTrans" cxnId="{9FCA3A57-3381-459A-B4E0-32CC24CB300C}">
      <dgm:prSet/>
      <dgm:spPr/>
      <dgm:t>
        <a:bodyPr/>
        <a:lstStyle/>
        <a:p>
          <a:endParaRPr lang="ru-RU"/>
        </a:p>
      </dgm:t>
    </dgm:pt>
    <dgm:pt modelId="{8C9442CA-DBBD-46C3-BFB9-0E8E6C0FF2C8}" type="pres">
      <dgm:prSet presAssocID="{A7CAC6FC-F9F7-4B49-9006-9428581B00DE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F1E23608-E668-420E-B057-81F66893CE39}" type="pres">
      <dgm:prSet presAssocID="{F740EF44-2E3E-4DA7-BA6B-8D55BD59C9C1}" presName="composite" presStyleCnt="0"/>
      <dgm:spPr/>
    </dgm:pt>
    <dgm:pt modelId="{12BBD861-47D6-4D47-A07A-0A39A12C6B9B}" type="pres">
      <dgm:prSet presAssocID="{F740EF44-2E3E-4DA7-BA6B-8D55BD59C9C1}" presName="parTx" presStyleLbl="alignNode1" presStyleIdx="0" presStyleCnt="1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9031100-BE92-49AA-A2DD-4D88FBACC699}" type="pres">
      <dgm:prSet presAssocID="{F740EF44-2E3E-4DA7-BA6B-8D55BD59C9C1}" presName="desTx" presStyleLbl="alignAccFollowNode1" presStyleIdx="0" presStyleCnt="1" custScaleY="80903" custLinFactNeighborY="-8209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31F1D65A-F224-4E1B-82C7-42C3047C844A}" type="presOf" srcId="{F54952AE-F4F1-4A22-B4B4-AED070794AE8}" destId="{69031100-BE92-49AA-A2DD-4D88FBACC699}" srcOrd="0" destOrd="2" presId="urn:microsoft.com/office/officeart/2005/8/layout/hList1"/>
    <dgm:cxn modelId="{2C61F022-CE8E-4C9D-ADA1-5EF17EAECE9B}" srcId="{A7CAC6FC-F9F7-4B49-9006-9428581B00DE}" destId="{F740EF44-2E3E-4DA7-BA6B-8D55BD59C9C1}" srcOrd="0" destOrd="0" parTransId="{CFEF4EC2-EC0C-40D8-AF02-D03902B023A1}" sibTransId="{3A30FBBA-B1D9-4FC8-A1EA-A3CF911C8A92}"/>
    <dgm:cxn modelId="{BBE452CD-FF95-45CF-A5EF-D758D300413C}" type="presOf" srcId="{F740EF44-2E3E-4DA7-BA6B-8D55BD59C9C1}" destId="{12BBD861-47D6-4D47-A07A-0A39A12C6B9B}" srcOrd="0" destOrd="0" presId="urn:microsoft.com/office/officeart/2005/8/layout/hList1"/>
    <dgm:cxn modelId="{2BB06CB5-B1A8-4A94-BAFD-404B699A2C1A}" type="presOf" srcId="{1A7D09DD-2490-4BFC-9AA3-A4F16E61530E}" destId="{69031100-BE92-49AA-A2DD-4D88FBACC699}" srcOrd="0" destOrd="1" presId="urn:microsoft.com/office/officeart/2005/8/layout/hList1"/>
    <dgm:cxn modelId="{9FCA3A57-3381-459A-B4E0-32CC24CB300C}" srcId="{F740EF44-2E3E-4DA7-BA6B-8D55BD59C9C1}" destId="{F54952AE-F4F1-4A22-B4B4-AED070794AE8}" srcOrd="2" destOrd="0" parTransId="{C5CD4220-E496-4A75-B2A0-C25C45875429}" sibTransId="{EC5F6BE8-326F-436E-A4F5-9A2827B48251}"/>
    <dgm:cxn modelId="{0B66243E-21E4-40D4-81B5-3613BA9443F7}" srcId="{F740EF44-2E3E-4DA7-BA6B-8D55BD59C9C1}" destId="{A02E7500-FFDB-4A14-B2D2-426365BE7570}" srcOrd="0" destOrd="0" parTransId="{0E9B962D-7093-4310-B446-F245231442A4}" sibTransId="{E3292FB3-C473-4DE2-9E5E-67F7F7FB2896}"/>
    <dgm:cxn modelId="{2AB046E8-33A2-43DC-AD86-2C6125826A55}" type="presOf" srcId="{A02E7500-FFDB-4A14-B2D2-426365BE7570}" destId="{69031100-BE92-49AA-A2DD-4D88FBACC699}" srcOrd="0" destOrd="0" presId="urn:microsoft.com/office/officeart/2005/8/layout/hList1"/>
    <dgm:cxn modelId="{34A89656-2737-4B5F-B11F-883E7E968A96}" type="presOf" srcId="{A7CAC6FC-F9F7-4B49-9006-9428581B00DE}" destId="{8C9442CA-DBBD-46C3-BFB9-0E8E6C0FF2C8}" srcOrd="0" destOrd="0" presId="urn:microsoft.com/office/officeart/2005/8/layout/hList1"/>
    <dgm:cxn modelId="{8E1D6E24-78D0-4F2E-BCB6-F8631C4BB2EF}" srcId="{F740EF44-2E3E-4DA7-BA6B-8D55BD59C9C1}" destId="{1A7D09DD-2490-4BFC-9AA3-A4F16E61530E}" srcOrd="1" destOrd="0" parTransId="{432B0CD5-3EC1-4146-B03E-B8550E5894FA}" sibTransId="{40C4BFDA-6D06-459D-B72A-BFA547912270}"/>
    <dgm:cxn modelId="{254CA255-C5E1-4E5F-A2AF-9A616F12AA0D}" type="presParOf" srcId="{8C9442CA-DBBD-46C3-BFB9-0E8E6C0FF2C8}" destId="{F1E23608-E668-420E-B057-81F66893CE39}" srcOrd="0" destOrd="0" presId="urn:microsoft.com/office/officeart/2005/8/layout/hList1"/>
    <dgm:cxn modelId="{4508F8FC-4938-4751-B74E-CDAD6F4F4E0C}" type="presParOf" srcId="{F1E23608-E668-420E-B057-81F66893CE39}" destId="{12BBD861-47D6-4D47-A07A-0A39A12C6B9B}" srcOrd="0" destOrd="0" presId="urn:microsoft.com/office/officeart/2005/8/layout/hList1"/>
    <dgm:cxn modelId="{9709DE79-C36D-4176-BF8C-9543D1A88BA5}" type="presParOf" srcId="{F1E23608-E668-420E-B057-81F66893CE39}" destId="{69031100-BE92-49AA-A2DD-4D88FBACC699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007EF236-AB7B-4CFF-A686-6B35DAD0F9CB}" type="doc">
      <dgm:prSet loTypeId="urn:microsoft.com/office/officeart/2005/8/layout/hList1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F99281F7-8E29-4DD2-9BAB-6305EF46B5D4}">
      <dgm:prSet phldrT="[Текст]" custT="1"/>
      <dgm:spPr/>
      <dgm:t>
        <a:bodyPr/>
        <a:lstStyle/>
        <a:p>
          <a:r>
            <a:rPr lang="ru-RU" sz="2300" dirty="0" smtClean="0"/>
            <a:t>Задания для групп</a:t>
          </a:r>
          <a:endParaRPr lang="ru-RU" sz="2300" dirty="0"/>
        </a:p>
      </dgm:t>
    </dgm:pt>
    <dgm:pt modelId="{EDEA484C-1ADD-4AA9-9969-6B7F316CFF09}" type="parTrans" cxnId="{05719A5F-B3AC-45B4-9158-0174446CA734}">
      <dgm:prSet/>
      <dgm:spPr/>
      <dgm:t>
        <a:bodyPr/>
        <a:lstStyle/>
        <a:p>
          <a:endParaRPr lang="ru-RU"/>
        </a:p>
      </dgm:t>
    </dgm:pt>
    <dgm:pt modelId="{643343BA-82A8-48D9-8BDC-5E074C041D18}" type="sibTrans" cxnId="{05719A5F-B3AC-45B4-9158-0174446CA734}">
      <dgm:prSet/>
      <dgm:spPr/>
      <dgm:t>
        <a:bodyPr/>
        <a:lstStyle/>
        <a:p>
          <a:endParaRPr lang="ru-RU"/>
        </a:p>
      </dgm:t>
    </dgm:pt>
    <dgm:pt modelId="{6C327456-ED25-4FAC-A736-6F0A1717F5DD}">
      <dgm:prSet phldrT="[Текст]"/>
      <dgm:spPr/>
      <dgm:t>
        <a:bodyPr/>
        <a:lstStyle/>
        <a:p>
          <a:r>
            <a:rPr lang="ru-RU" b="1" dirty="0" smtClean="0"/>
            <a:t>Информационная</a:t>
          </a:r>
          <a:r>
            <a:rPr lang="ru-RU" dirty="0" smtClean="0"/>
            <a:t> – подготовка материалов для паспорта.</a:t>
          </a:r>
          <a:endParaRPr lang="ru-RU" dirty="0"/>
        </a:p>
      </dgm:t>
    </dgm:pt>
    <dgm:pt modelId="{6F8052DF-4F4B-4FAE-86F9-54D7CB6BBAEE}" type="parTrans" cxnId="{75F3E13B-E073-40EA-B5AD-2C92696C737A}">
      <dgm:prSet/>
      <dgm:spPr/>
      <dgm:t>
        <a:bodyPr/>
        <a:lstStyle/>
        <a:p>
          <a:endParaRPr lang="ru-RU"/>
        </a:p>
      </dgm:t>
    </dgm:pt>
    <dgm:pt modelId="{008F9A15-59B9-4F04-A8AA-D97839A22E7E}" type="sibTrans" cxnId="{75F3E13B-E073-40EA-B5AD-2C92696C737A}">
      <dgm:prSet/>
      <dgm:spPr/>
      <dgm:t>
        <a:bodyPr/>
        <a:lstStyle/>
        <a:p>
          <a:endParaRPr lang="ru-RU"/>
        </a:p>
      </dgm:t>
    </dgm:pt>
    <dgm:pt modelId="{9AB5C8F8-6251-4708-AD81-6FD695D08E57}">
      <dgm:prSet/>
      <dgm:spPr/>
      <dgm:t>
        <a:bodyPr/>
        <a:lstStyle/>
        <a:p>
          <a:r>
            <a:rPr lang="ru-RU" b="1" dirty="0" smtClean="0"/>
            <a:t>Оформители</a:t>
          </a:r>
          <a:r>
            <a:rPr lang="ru-RU" dirty="0" smtClean="0"/>
            <a:t> – разрабатываются: макет оформления маршрута, эскизы элементов оформления, навигации, стендов, беседок макеты текстов и т.д. </a:t>
          </a:r>
          <a:endParaRPr lang="ru-RU" dirty="0"/>
        </a:p>
      </dgm:t>
    </dgm:pt>
    <dgm:pt modelId="{717F754C-EC1E-40A0-89E0-534E84887E95}" type="parTrans" cxnId="{18DA29D8-44BB-4B36-BBF9-AEC1F9D43160}">
      <dgm:prSet/>
      <dgm:spPr/>
      <dgm:t>
        <a:bodyPr/>
        <a:lstStyle/>
        <a:p>
          <a:endParaRPr lang="ru-RU"/>
        </a:p>
      </dgm:t>
    </dgm:pt>
    <dgm:pt modelId="{5074A77C-57B5-4C6E-A6BB-99EA75BF58C9}" type="sibTrans" cxnId="{18DA29D8-44BB-4B36-BBF9-AEC1F9D43160}">
      <dgm:prSet/>
      <dgm:spPr/>
      <dgm:t>
        <a:bodyPr/>
        <a:lstStyle/>
        <a:p>
          <a:endParaRPr lang="ru-RU"/>
        </a:p>
      </dgm:t>
    </dgm:pt>
    <dgm:pt modelId="{EE7DE186-2F38-4F93-9C25-0ECE46929803}">
      <dgm:prSet/>
      <dgm:spPr/>
      <dgm:t>
        <a:bodyPr/>
        <a:lstStyle/>
        <a:p>
          <a:r>
            <a:rPr lang="ru-RU" b="1" dirty="0" smtClean="0"/>
            <a:t>Изготовители </a:t>
          </a:r>
          <a:r>
            <a:rPr lang="ru-RU" dirty="0" smtClean="0"/>
            <a:t>– делают  стенды,  дорожные  знаки, информационные доски, в  соответствии  с  заранее  созданными  эскизами.</a:t>
          </a:r>
          <a:endParaRPr lang="ru-RU" dirty="0"/>
        </a:p>
      </dgm:t>
    </dgm:pt>
    <dgm:pt modelId="{6522AEF2-8870-441C-937C-91CA382C9F7F}" type="parTrans" cxnId="{FA48AD3F-55B3-4BA9-BDC1-A1CDF120A62F}">
      <dgm:prSet/>
      <dgm:spPr/>
      <dgm:t>
        <a:bodyPr/>
        <a:lstStyle/>
        <a:p>
          <a:endParaRPr lang="ru-RU"/>
        </a:p>
      </dgm:t>
    </dgm:pt>
    <dgm:pt modelId="{B9D414B1-3165-4D24-9E97-97EF4FBBEDC7}" type="sibTrans" cxnId="{FA48AD3F-55B3-4BA9-BDC1-A1CDF120A62F}">
      <dgm:prSet/>
      <dgm:spPr/>
      <dgm:t>
        <a:bodyPr/>
        <a:lstStyle/>
        <a:p>
          <a:endParaRPr lang="ru-RU"/>
        </a:p>
      </dgm:t>
    </dgm:pt>
    <dgm:pt modelId="{D995C7C5-BEB3-44A3-9690-793965768704}">
      <dgm:prSet/>
      <dgm:spPr/>
      <dgm:t>
        <a:bodyPr/>
        <a:lstStyle/>
        <a:p>
          <a:r>
            <a:rPr lang="ru-RU" b="1" dirty="0" smtClean="0"/>
            <a:t>Экскурсоводы</a:t>
          </a:r>
          <a:r>
            <a:rPr lang="ru-RU" dirty="0" smtClean="0"/>
            <a:t> – разработать темы и план экскурсий по станциям экологической тропы.</a:t>
          </a:r>
          <a:endParaRPr lang="ru-RU" dirty="0"/>
        </a:p>
      </dgm:t>
    </dgm:pt>
    <dgm:pt modelId="{929A2B7E-6EA2-4A3D-A904-D19141C3951F}" type="parTrans" cxnId="{6720B655-823C-4F8D-BDAA-329A5E5394E1}">
      <dgm:prSet/>
      <dgm:spPr/>
      <dgm:t>
        <a:bodyPr/>
        <a:lstStyle/>
        <a:p>
          <a:endParaRPr lang="ru-RU"/>
        </a:p>
      </dgm:t>
    </dgm:pt>
    <dgm:pt modelId="{6E4D224E-3470-4C17-BEA5-734961957B95}" type="sibTrans" cxnId="{6720B655-823C-4F8D-BDAA-329A5E5394E1}">
      <dgm:prSet/>
      <dgm:spPr/>
      <dgm:t>
        <a:bodyPr/>
        <a:lstStyle/>
        <a:p>
          <a:endParaRPr lang="ru-RU"/>
        </a:p>
      </dgm:t>
    </dgm:pt>
    <dgm:pt modelId="{EDA73259-BD3E-47CF-8FC2-88541F0100A8}">
      <dgm:prSet phldrT="[Текст]"/>
      <dgm:spPr/>
      <dgm:t>
        <a:bodyPr/>
        <a:lstStyle/>
        <a:p>
          <a:r>
            <a:rPr lang="ru-RU" b="1" dirty="0" smtClean="0"/>
            <a:t>Исследовательская</a:t>
          </a:r>
          <a:r>
            <a:rPr lang="ru-RU" dirty="0" smtClean="0"/>
            <a:t> - подготовка чистовых вариантов картосхемы тропы.</a:t>
          </a:r>
          <a:endParaRPr lang="ru-RU" dirty="0"/>
        </a:p>
      </dgm:t>
    </dgm:pt>
    <dgm:pt modelId="{8E299220-8127-4955-A320-C07B7474AE1C}" type="parTrans" cxnId="{0D31EF71-2268-4E30-834F-E5AF888C631A}">
      <dgm:prSet/>
      <dgm:spPr/>
      <dgm:t>
        <a:bodyPr/>
        <a:lstStyle/>
        <a:p>
          <a:endParaRPr lang="ru-RU"/>
        </a:p>
      </dgm:t>
    </dgm:pt>
    <dgm:pt modelId="{53615A20-FC6C-4ECD-B807-C60CA89425E3}" type="sibTrans" cxnId="{0D31EF71-2268-4E30-834F-E5AF888C631A}">
      <dgm:prSet/>
      <dgm:spPr/>
      <dgm:t>
        <a:bodyPr/>
        <a:lstStyle/>
        <a:p>
          <a:endParaRPr lang="ru-RU"/>
        </a:p>
      </dgm:t>
    </dgm:pt>
    <dgm:pt modelId="{005B91E3-7CB6-4366-8DF0-C09AD3FAEBF3}" type="pres">
      <dgm:prSet presAssocID="{007EF236-AB7B-4CFF-A686-6B35DAD0F9CB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EAE53040-FB62-41BE-A92B-E9E963962C03}" type="pres">
      <dgm:prSet presAssocID="{F99281F7-8E29-4DD2-9BAB-6305EF46B5D4}" presName="composite" presStyleCnt="0"/>
      <dgm:spPr/>
    </dgm:pt>
    <dgm:pt modelId="{FAC415CF-807B-4646-9D61-178C77125167}" type="pres">
      <dgm:prSet presAssocID="{F99281F7-8E29-4DD2-9BAB-6305EF46B5D4}" presName="parTx" presStyleLbl="alignNode1" presStyleIdx="0" presStyleCnt="1" custScaleY="190587" custLinFactNeighborX="1261" custLinFactNeighborY="-27339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359DC275-798F-4A0D-B7DB-9192D7385871}" type="pres">
      <dgm:prSet presAssocID="{F99281F7-8E29-4DD2-9BAB-6305EF46B5D4}" presName="desTx" presStyleLbl="alignAccFollowNode1" presStyleIdx="0" presStyleCnt="1" custScaleY="91072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6720B655-823C-4F8D-BDAA-329A5E5394E1}" srcId="{F99281F7-8E29-4DD2-9BAB-6305EF46B5D4}" destId="{D995C7C5-BEB3-44A3-9690-793965768704}" srcOrd="4" destOrd="0" parTransId="{929A2B7E-6EA2-4A3D-A904-D19141C3951F}" sibTransId="{6E4D224E-3470-4C17-BEA5-734961957B95}"/>
    <dgm:cxn modelId="{736CACA0-1388-4A21-B2CE-DD4D81C8EB81}" type="presOf" srcId="{EDA73259-BD3E-47CF-8FC2-88541F0100A8}" destId="{359DC275-798F-4A0D-B7DB-9192D7385871}" srcOrd="0" destOrd="1" presId="urn:microsoft.com/office/officeart/2005/8/layout/hList1"/>
    <dgm:cxn modelId="{1BE49E47-D30F-4B75-9A34-50DC6FF35C15}" type="presOf" srcId="{007EF236-AB7B-4CFF-A686-6B35DAD0F9CB}" destId="{005B91E3-7CB6-4366-8DF0-C09AD3FAEBF3}" srcOrd="0" destOrd="0" presId="urn:microsoft.com/office/officeart/2005/8/layout/hList1"/>
    <dgm:cxn modelId="{D59BE1C1-5922-40D8-BB23-0800F970D33D}" type="presOf" srcId="{6C327456-ED25-4FAC-A736-6F0A1717F5DD}" destId="{359DC275-798F-4A0D-B7DB-9192D7385871}" srcOrd="0" destOrd="0" presId="urn:microsoft.com/office/officeart/2005/8/layout/hList1"/>
    <dgm:cxn modelId="{ED61E9D9-BB17-4EC1-B9A2-F72FD72B5C21}" type="presOf" srcId="{9AB5C8F8-6251-4708-AD81-6FD695D08E57}" destId="{359DC275-798F-4A0D-B7DB-9192D7385871}" srcOrd="0" destOrd="2" presId="urn:microsoft.com/office/officeart/2005/8/layout/hList1"/>
    <dgm:cxn modelId="{75F3E13B-E073-40EA-B5AD-2C92696C737A}" srcId="{F99281F7-8E29-4DD2-9BAB-6305EF46B5D4}" destId="{6C327456-ED25-4FAC-A736-6F0A1717F5DD}" srcOrd="0" destOrd="0" parTransId="{6F8052DF-4F4B-4FAE-86F9-54D7CB6BBAEE}" sibTransId="{008F9A15-59B9-4F04-A8AA-D97839A22E7E}"/>
    <dgm:cxn modelId="{701B61C3-8E54-4721-B146-53C95730CE00}" type="presOf" srcId="{EE7DE186-2F38-4F93-9C25-0ECE46929803}" destId="{359DC275-798F-4A0D-B7DB-9192D7385871}" srcOrd="0" destOrd="3" presId="urn:microsoft.com/office/officeart/2005/8/layout/hList1"/>
    <dgm:cxn modelId="{8F65D21E-59BE-4920-AADB-95B677476143}" type="presOf" srcId="{F99281F7-8E29-4DD2-9BAB-6305EF46B5D4}" destId="{FAC415CF-807B-4646-9D61-178C77125167}" srcOrd="0" destOrd="0" presId="urn:microsoft.com/office/officeart/2005/8/layout/hList1"/>
    <dgm:cxn modelId="{05719A5F-B3AC-45B4-9158-0174446CA734}" srcId="{007EF236-AB7B-4CFF-A686-6B35DAD0F9CB}" destId="{F99281F7-8E29-4DD2-9BAB-6305EF46B5D4}" srcOrd="0" destOrd="0" parTransId="{EDEA484C-1ADD-4AA9-9969-6B7F316CFF09}" sibTransId="{643343BA-82A8-48D9-8BDC-5E074C041D18}"/>
    <dgm:cxn modelId="{D40773F0-F9BA-431E-964A-47CD23E3C340}" type="presOf" srcId="{D995C7C5-BEB3-44A3-9690-793965768704}" destId="{359DC275-798F-4A0D-B7DB-9192D7385871}" srcOrd="0" destOrd="4" presId="urn:microsoft.com/office/officeart/2005/8/layout/hList1"/>
    <dgm:cxn modelId="{FA48AD3F-55B3-4BA9-BDC1-A1CDF120A62F}" srcId="{F99281F7-8E29-4DD2-9BAB-6305EF46B5D4}" destId="{EE7DE186-2F38-4F93-9C25-0ECE46929803}" srcOrd="3" destOrd="0" parTransId="{6522AEF2-8870-441C-937C-91CA382C9F7F}" sibTransId="{B9D414B1-3165-4D24-9E97-97EF4FBBEDC7}"/>
    <dgm:cxn modelId="{18DA29D8-44BB-4B36-BBF9-AEC1F9D43160}" srcId="{F99281F7-8E29-4DD2-9BAB-6305EF46B5D4}" destId="{9AB5C8F8-6251-4708-AD81-6FD695D08E57}" srcOrd="2" destOrd="0" parTransId="{717F754C-EC1E-40A0-89E0-534E84887E95}" sibTransId="{5074A77C-57B5-4C6E-A6BB-99EA75BF58C9}"/>
    <dgm:cxn modelId="{0D31EF71-2268-4E30-834F-E5AF888C631A}" srcId="{F99281F7-8E29-4DD2-9BAB-6305EF46B5D4}" destId="{EDA73259-BD3E-47CF-8FC2-88541F0100A8}" srcOrd="1" destOrd="0" parTransId="{8E299220-8127-4955-A320-C07B7474AE1C}" sibTransId="{53615A20-FC6C-4ECD-B807-C60CA89425E3}"/>
    <dgm:cxn modelId="{1DC56CC0-4825-4BF3-ABA4-BEA854094426}" type="presParOf" srcId="{005B91E3-7CB6-4366-8DF0-C09AD3FAEBF3}" destId="{EAE53040-FB62-41BE-A92B-E9E963962C03}" srcOrd="0" destOrd="0" presId="urn:microsoft.com/office/officeart/2005/8/layout/hList1"/>
    <dgm:cxn modelId="{C4710E2E-0D2A-4923-B51E-9E8906DFE644}" type="presParOf" srcId="{EAE53040-FB62-41BE-A92B-E9E963962C03}" destId="{FAC415CF-807B-4646-9D61-178C77125167}" srcOrd="0" destOrd="0" presId="urn:microsoft.com/office/officeart/2005/8/layout/hList1"/>
    <dgm:cxn modelId="{385E1B22-B4FF-484C-BB58-E27AACA099E3}" type="presParOf" srcId="{EAE53040-FB62-41BE-A92B-E9E963962C03}" destId="{359DC275-798F-4A0D-B7DB-9192D7385871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AEAF30E-9E44-48B2-A52D-48DB4804134D}">
      <dsp:nvSpPr>
        <dsp:cNvPr id="0" name=""/>
        <dsp:cNvSpPr/>
      </dsp:nvSpPr>
      <dsp:spPr>
        <a:xfrm>
          <a:off x="0" y="318387"/>
          <a:ext cx="3187688" cy="7488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4912" tIns="105664" rIns="184912" bIns="105664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600" kern="1200" dirty="0" smtClean="0"/>
            <a:t>Задания для  групп</a:t>
          </a:r>
          <a:endParaRPr lang="ru-RU" sz="2600" kern="1200" dirty="0"/>
        </a:p>
      </dsp:txBody>
      <dsp:txXfrm>
        <a:off x="0" y="318387"/>
        <a:ext cx="3187688" cy="748800"/>
      </dsp:txXfrm>
    </dsp:sp>
    <dsp:sp modelId="{F2595BA9-5719-4C26-BD47-40D7154DAD57}">
      <dsp:nvSpPr>
        <dsp:cNvPr id="0" name=""/>
        <dsp:cNvSpPr/>
      </dsp:nvSpPr>
      <dsp:spPr>
        <a:xfrm>
          <a:off x="0" y="1073051"/>
          <a:ext cx="3187688" cy="2176785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8684" tIns="138684" rIns="184912" bIns="208026" numCol="1" spcCol="1270" anchor="t" anchorCtr="0">
          <a:noAutofit/>
        </a:bodyPr>
        <a:lstStyle/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600" kern="1200" dirty="0" smtClean="0"/>
            <a:t>Определяется порядок действий и место каждого в предстоящем деле </a:t>
          </a:r>
          <a:endParaRPr lang="ru-RU" sz="2600" kern="1200" dirty="0"/>
        </a:p>
      </dsp:txBody>
      <dsp:txXfrm>
        <a:off x="0" y="1073051"/>
        <a:ext cx="3187688" cy="2176785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2BBD861-47D6-4D47-A07A-0A39A12C6B9B}">
      <dsp:nvSpPr>
        <dsp:cNvPr id="0" name=""/>
        <dsp:cNvSpPr/>
      </dsp:nvSpPr>
      <dsp:spPr>
        <a:xfrm>
          <a:off x="0" y="276330"/>
          <a:ext cx="3985598" cy="6624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49352" tIns="85344" rIns="149352" bIns="85344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100" kern="1200" dirty="0" smtClean="0"/>
            <a:t>Задания для групп</a:t>
          </a:r>
          <a:endParaRPr lang="ru-RU" sz="2100" kern="1200" dirty="0"/>
        </a:p>
      </dsp:txBody>
      <dsp:txXfrm>
        <a:off x="0" y="276330"/>
        <a:ext cx="3985598" cy="662400"/>
      </dsp:txXfrm>
    </dsp:sp>
    <dsp:sp modelId="{69031100-BE92-49AA-A2DD-4D88FBACC699}">
      <dsp:nvSpPr>
        <dsp:cNvPr id="0" name=""/>
        <dsp:cNvSpPr/>
      </dsp:nvSpPr>
      <dsp:spPr>
        <a:xfrm>
          <a:off x="0" y="989808"/>
          <a:ext cx="3985598" cy="3084988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2014" tIns="112014" rIns="149352" bIns="168021" numCol="1" spcCol="1270" anchor="t" anchorCtr="0">
          <a:noAutofit/>
        </a:bodyPr>
        <a:lstStyle/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100" b="1" kern="1200" dirty="0" smtClean="0"/>
            <a:t>Поисковики</a:t>
          </a:r>
          <a:r>
            <a:rPr lang="ru-RU" sz="2100" kern="1200" dirty="0" smtClean="0"/>
            <a:t> - занимаются исследованием местности, прокладкой маршрута, составлением карта-схемы</a:t>
          </a:r>
          <a:endParaRPr lang="ru-RU" sz="2100" kern="1200" dirty="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100" b="1" kern="1200" dirty="0" smtClean="0"/>
            <a:t>Информационная </a:t>
          </a:r>
          <a:r>
            <a:rPr lang="ru-RU" sz="2100" kern="1200" dirty="0" smtClean="0"/>
            <a:t>- изучение и сбор информации</a:t>
          </a:r>
          <a:endParaRPr lang="ru-RU" sz="2100" kern="1200" dirty="0"/>
        </a:p>
        <a:p>
          <a:pPr marL="228600" lvl="1" indent="-228600" algn="l" defTabSz="9334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2100" b="1" kern="1200" dirty="0" smtClean="0"/>
            <a:t>Оформители</a:t>
          </a:r>
          <a:r>
            <a:rPr lang="ru-RU" sz="2100" kern="1200" dirty="0" smtClean="0"/>
            <a:t> -разработка вариантов   оформления тропы</a:t>
          </a:r>
          <a:endParaRPr lang="ru-RU" sz="2100" kern="1200" dirty="0"/>
        </a:p>
      </dsp:txBody>
      <dsp:txXfrm>
        <a:off x="0" y="989808"/>
        <a:ext cx="3985598" cy="3084988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AC415CF-807B-4646-9D61-178C77125167}">
      <dsp:nvSpPr>
        <dsp:cNvPr id="0" name=""/>
        <dsp:cNvSpPr/>
      </dsp:nvSpPr>
      <dsp:spPr>
        <a:xfrm>
          <a:off x="0" y="123357"/>
          <a:ext cx="4186885" cy="982976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63576" tIns="93472" rIns="163576" bIns="93472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300" kern="1200" dirty="0" smtClean="0"/>
            <a:t>Задания для групп</a:t>
          </a:r>
          <a:endParaRPr lang="ru-RU" sz="2300" kern="1200" dirty="0"/>
        </a:p>
      </dsp:txBody>
      <dsp:txXfrm>
        <a:off x="0" y="123357"/>
        <a:ext cx="4186885" cy="982976"/>
      </dsp:txXfrm>
    </dsp:sp>
    <dsp:sp modelId="{359DC275-798F-4A0D-B7DB-9192D7385871}">
      <dsp:nvSpPr>
        <dsp:cNvPr id="0" name=""/>
        <dsp:cNvSpPr/>
      </dsp:nvSpPr>
      <dsp:spPr>
        <a:xfrm>
          <a:off x="0" y="1167207"/>
          <a:ext cx="4186885" cy="3131112"/>
        </a:xfrm>
        <a:prstGeom prst="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4676" tIns="74676" rIns="99568" bIns="112014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400" b="1" kern="1200" dirty="0" smtClean="0"/>
            <a:t>Информационная</a:t>
          </a:r>
          <a:r>
            <a:rPr lang="ru-RU" sz="1400" kern="1200" dirty="0" smtClean="0"/>
            <a:t> – подготовка материалов для паспорта.</a:t>
          </a:r>
          <a:endParaRPr lang="ru-RU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400" b="1" kern="1200" dirty="0" smtClean="0"/>
            <a:t>Исследовательская</a:t>
          </a:r>
          <a:r>
            <a:rPr lang="ru-RU" sz="1400" kern="1200" dirty="0" smtClean="0"/>
            <a:t> - подготовка чистовых вариантов картосхемы тропы.</a:t>
          </a:r>
          <a:endParaRPr lang="ru-RU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400" b="1" kern="1200" dirty="0" smtClean="0"/>
            <a:t>Оформители</a:t>
          </a:r>
          <a:r>
            <a:rPr lang="ru-RU" sz="1400" kern="1200" dirty="0" smtClean="0"/>
            <a:t> – разрабатываются: макет оформления маршрута, эскизы элементов оформления, навигации, стендов, беседок макеты текстов и т.д. </a:t>
          </a:r>
          <a:endParaRPr lang="ru-RU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400" b="1" kern="1200" dirty="0" smtClean="0"/>
            <a:t>Изготовители </a:t>
          </a:r>
          <a:r>
            <a:rPr lang="ru-RU" sz="1400" kern="1200" dirty="0" smtClean="0"/>
            <a:t>– делают  стенды,  дорожные  знаки, информационные доски, в  соответствии  с  заранее  созданными  эскизами.</a:t>
          </a:r>
          <a:endParaRPr lang="ru-RU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ru-RU" sz="1400" b="1" kern="1200" dirty="0" smtClean="0"/>
            <a:t>Экскурсоводы</a:t>
          </a:r>
          <a:r>
            <a:rPr lang="ru-RU" sz="1400" kern="1200" dirty="0" smtClean="0"/>
            <a:t> – разработать темы и план экскурсий по станциям экологической тропы.</a:t>
          </a:r>
          <a:endParaRPr lang="ru-RU" sz="1400" kern="1200" dirty="0"/>
        </a:p>
      </dsp:txBody>
      <dsp:txXfrm>
        <a:off x="0" y="1167207"/>
        <a:ext cx="4186885" cy="313111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28281B73-DCBC-402E-8435-F4D95C758403}" type="datetime1">
              <a:rPr lang="ru-RU" smtClean="0"/>
              <a:t>06.04.2022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5" name="Номер слайда 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3DBBEF65-E33C-47DE-9DA4-16B6BCB47DC0}" type="datetime1">
              <a:rPr lang="ru-RU" noProof="0" smtClean="0"/>
              <a:t>06.04.2022</a:t>
            </a:fld>
            <a:endParaRPr lang="ru-RU" noProof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 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7" name="Номер слайда 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3782266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521294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318379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977501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956267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40197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2800141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810054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0291045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401463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Рисунок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1037" name="Заголовок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 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2" name="Объект 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толбец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1" name="Текст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ru-RU" noProof="0"/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7" name="Заголовок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 столбцо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3" name="Текст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5" name="Текст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7" name="Текст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6" name="Подзаголовок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Заголовок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  <p:sp>
        <p:nvSpPr>
          <p:cNvPr id="8" name="Полилиния: Фигура 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Заголовок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равнение слева, заполнитель 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 smtClean="0"/>
              <a:t>Образец текста</a:t>
            </a:r>
          </a:p>
        </p:txBody>
      </p:sp>
      <p:sp>
        <p:nvSpPr>
          <p:cNvPr id="4" name="Объект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1" name="Номер слайда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6" name="Заголовок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3" name="Прямоугольник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4" name="Текст 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ru-RU" noProof="0" smtClean="0"/>
              <a:t>Образец текста</a:t>
            </a:r>
          </a:p>
        </p:txBody>
      </p:sp>
      <p:sp>
        <p:nvSpPr>
          <p:cNvPr id="16" name="Объект 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дпись большой фотографи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Объект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Большое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Добавить нижний колонтитул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пасибо!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Рисунок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/>
              <a:t>Спасибо!</a:t>
            </a:r>
          </a:p>
        </p:txBody>
      </p:sp>
      <p:sp>
        <p:nvSpPr>
          <p:cNvPr id="7" name="Текст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Полное имя</a:t>
            </a:r>
          </a:p>
        </p:txBody>
      </p:sp>
      <p:sp>
        <p:nvSpPr>
          <p:cNvPr id="8" name="Текст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Номер телефона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Электронная почта или контакт в социальной сети</a:t>
            </a:r>
          </a:p>
        </p:txBody>
      </p:sp>
      <p:sp>
        <p:nvSpPr>
          <p:cNvPr id="10" name="Текст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Веб-сайт компании</a:t>
            </a:r>
          </a:p>
        </p:txBody>
      </p:sp>
      <p:sp>
        <p:nvSpPr>
          <p:cNvPr id="100" name="Полилиния: Фигура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ru-RU" noProof="0"/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1" name="Надпись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4695827" y="6328048"/>
            <a:ext cx="2800348" cy="53160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ru-RU" sz="1800" b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ЛУЧШЕЕ </a:t>
            </a:r>
            <a:r>
              <a:rPr lang="ru-RU" sz="18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для вас</a:t>
            </a:r>
            <a:br>
              <a:rPr lang="ru-RU" sz="18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ru-RU" sz="700" spc="200" baseline="0" noProof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КОМПАНИЯ, ЗАНИМАЮЩАЯСЯ ОРГАНИЧЕСКОЙ ПРОДУКЦИЕЙ</a:t>
            </a:r>
            <a:endParaRPr lang="ru-RU" sz="1800" spc="200" baseline="0" noProof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41.png"/><Relationship Id="rId3" Type="http://schemas.openxmlformats.org/officeDocument/2006/relationships/image" Target="../media/image5.jpeg"/><Relationship Id="rId7" Type="http://schemas.openxmlformats.org/officeDocument/2006/relationships/image" Target="../media/image35.png"/><Relationship Id="rId12" Type="http://schemas.openxmlformats.org/officeDocument/2006/relationships/image" Target="../media/image40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4.png"/><Relationship Id="rId11" Type="http://schemas.openxmlformats.org/officeDocument/2006/relationships/image" Target="../media/image39.jpg"/><Relationship Id="rId5" Type="http://schemas.openxmlformats.org/officeDocument/2006/relationships/image" Target="../media/image33.png"/><Relationship Id="rId15" Type="http://schemas.openxmlformats.org/officeDocument/2006/relationships/image" Target="../media/image43.png"/><Relationship Id="rId10" Type="http://schemas.openxmlformats.org/officeDocument/2006/relationships/image" Target="../media/image38.png"/><Relationship Id="rId4" Type="http://schemas.openxmlformats.org/officeDocument/2006/relationships/image" Target="../media/image32.png"/><Relationship Id="rId9" Type="http://schemas.openxmlformats.org/officeDocument/2006/relationships/image" Target="../media/image37.jpg"/><Relationship Id="rId14" Type="http://schemas.openxmlformats.org/officeDocument/2006/relationships/image" Target="../media/image4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3" Type="http://schemas.openxmlformats.org/officeDocument/2006/relationships/image" Target="../media/image44.pn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0.svg"/><Relationship Id="rId11" Type="http://schemas.openxmlformats.org/officeDocument/2006/relationships/image" Target="../media/image48.jpeg"/><Relationship Id="rId5" Type="http://schemas.openxmlformats.org/officeDocument/2006/relationships/image" Target="../media/image45.png"/><Relationship Id="rId10" Type="http://schemas.openxmlformats.org/officeDocument/2006/relationships/image" Target="../media/image14.svg"/><Relationship Id="rId4" Type="http://schemas.openxmlformats.org/officeDocument/2006/relationships/image" Target="../media/image8.svg"/><Relationship Id="rId9" Type="http://schemas.openxmlformats.org/officeDocument/2006/relationships/image" Target="../media/image4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diagramColors" Target="../diagrams/colors1.xml"/><Relationship Id="rId3" Type="http://schemas.openxmlformats.org/officeDocument/2006/relationships/image" Target="../media/image5.jpeg"/><Relationship Id="rId7" Type="http://schemas.openxmlformats.org/officeDocument/2006/relationships/image" Target="../media/image9.png"/><Relationship Id="rId12" Type="http://schemas.openxmlformats.org/officeDocument/2006/relationships/diagramQuickStyle" Target="../diagrams/quickStyle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diagramLayout" Target="../diagrams/layout1.xml"/><Relationship Id="rId5" Type="http://schemas.openxmlformats.org/officeDocument/2006/relationships/image" Target="../media/image7.png"/><Relationship Id="rId10" Type="http://schemas.openxmlformats.org/officeDocument/2006/relationships/diagramData" Target="../diagrams/data1.xml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microsoft.com/office/2007/relationships/diagramDrawing" Target="../diagrams/drawing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image" Target="../media/image12.png"/><Relationship Id="rId7" Type="http://schemas.openxmlformats.org/officeDocument/2006/relationships/diagramData" Target="../diagrams/data2.xml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jpeg"/><Relationship Id="rId11" Type="http://schemas.microsoft.com/office/2007/relationships/diagramDrawing" Target="../diagrams/drawing2.xml"/><Relationship Id="rId5" Type="http://schemas.openxmlformats.org/officeDocument/2006/relationships/image" Target="../media/image13.png"/><Relationship Id="rId10" Type="http://schemas.openxmlformats.org/officeDocument/2006/relationships/diagramColors" Target="../diagrams/colors2.xml"/><Relationship Id="rId4" Type="http://schemas.openxmlformats.org/officeDocument/2006/relationships/image" Target="../media/image6.png"/><Relationship Id="rId9" Type="http://schemas.openxmlformats.org/officeDocument/2006/relationships/diagramQuickStyle" Target="../diagrams/quickStyle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3.xml"/><Relationship Id="rId13" Type="http://schemas.openxmlformats.org/officeDocument/2006/relationships/image" Target="../media/image22.png"/><Relationship Id="rId3" Type="http://schemas.openxmlformats.org/officeDocument/2006/relationships/image" Target="../media/image19.jpg"/><Relationship Id="rId7" Type="http://schemas.openxmlformats.org/officeDocument/2006/relationships/image" Target="../media/image6.png"/><Relationship Id="rId12" Type="http://schemas.microsoft.com/office/2007/relationships/diagramDrawing" Target="../diagrams/drawing3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jpeg"/><Relationship Id="rId11" Type="http://schemas.openxmlformats.org/officeDocument/2006/relationships/diagramColors" Target="../diagrams/colors3.xml"/><Relationship Id="rId5" Type="http://schemas.openxmlformats.org/officeDocument/2006/relationships/image" Target="../media/image21.jpg"/><Relationship Id="rId15" Type="http://schemas.openxmlformats.org/officeDocument/2006/relationships/image" Target="../media/image24.png"/><Relationship Id="rId10" Type="http://schemas.openxmlformats.org/officeDocument/2006/relationships/diagramQuickStyle" Target="../diagrams/quickStyle3.xml"/><Relationship Id="rId4" Type="http://schemas.openxmlformats.org/officeDocument/2006/relationships/image" Target="../media/image20.jpg"/><Relationship Id="rId9" Type="http://schemas.openxmlformats.org/officeDocument/2006/relationships/diagramLayout" Target="../diagrams/layout3.xml"/><Relationship Id="rId14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5.jpeg"/><Relationship Id="rId7" Type="http://schemas.openxmlformats.org/officeDocument/2006/relationships/image" Target="../media/image29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6.png"/><Relationship Id="rId9" Type="http://schemas.openxmlformats.org/officeDocument/2006/relationships/image" Target="../media/image3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Заголовок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6391857" cy="5947305"/>
          </a:xfrm>
          <a:solidFill>
            <a:schemeClr val="bg1">
              <a:lumMod val="95000"/>
              <a:alpha val="55000"/>
            </a:schemeClr>
          </a:solidFill>
        </p:spPr>
        <p:txBody>
          <a:bodyPr rtlCol="0"/>
          <a:lstStyle/>
          <a:p>
            <a:pPr rtl="0">
              <a:lnSpc>
                <a:spcPct val="100000"/>
              </a:lnSpc>
            </a:pPr>
            <a:r>
              <a:rPr lang="ru-RU" sz="4400" b="1" dirty="0" smtClean="0">
                <a:solidFill>
                  <a:schemeClr val="accent1">
                    <a:lumMod val="50000"/>
                  </a:schemeClr>
                </a:solidFill>
              </a:rPr>
              <a:t>Этапы создания проекта экологической тропы</a:t>
            </a:r>
            <a:endParaRPr lang="ru-RU" sz="44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4" name="Подзаголовок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49187" y="5843864"/>
            <a:ext cx="7538895" cy="599897"/>
          </a:xfrm>
        </p:spPr>
        <p:txBody>
          <a:bodyPr rtlCol="0"/>
          <a:lstStyle/>
          <a:p>
            <a:pPr rtl="0">
              <a:lnSpc>
                <a:spcPts val="100"/>
              </a:lnSpc>
            </a:pPr>
            <a:r>
              <a:rPr lang="ru-RU" b="1" i="1" dirty="0" smtClean="0"/>
              <a:t>Михайлова Марина Геннадьевна</a:t>
            </a:r>
            <a:r>
              <a:rPr lang="en-US" b="1" i="1" dirty="0" smtClean="0"/>
              <a:t> </a:t>
            </a:r>
            <a:r>
              <a:rPr lang="en-US" i="1" dirty="0" smtClean="0"/>
              <a:t>– </a:t>
            </a:r>
            <a:r>
              <a:rPr lang="ru-RU" i="1" dirty="0" smtClean="0"/>
              <a:t>начальник отдела </a:t>
            </a:r>
          </a:p>
          <a:p>
            <a:pPr rtl="0"/>
            <a:r>
              <a:rPr lang="ru-RU" i="1" dirty="0" smtClean="0"/>
              <a:t>экологического образования и просвещения ОГБУ «Облкомприрода»</a:t>
            </a:r>
            <a:endParaRPr lang="ru-RU" i="1" dirty="0"/>
          </a:p>
        </p:txBody>
      </p:sp>
      <p:sp>
        <p:nvSpPr>
          <p:cNvPr id="7" name="Надпись 6">
            <a:extLst>
              <a:ext uri="{FF2B5EF4-FFF2-40B4-BE49-F238E27FC236}">
                <a16:creationId xmlns:a16="http://schemas.microsoft.com/office/drawing/2014/main" id="{F17D5BEA-7B5C-4087-A234-BD9CF792A461}"/>
              </a:ext>
            </a:extLst>
          </p:cNvPr>
          <p:cNvSpPr txBox="1"/>
          <p:nvPr/>
        </p:nvSpPr>
        <p:spPr>
          <a:xfrm>
            <a:off x="769601" y="814335"/>
            <a:ext cx="3988855" cy="32244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ru-RU" sz="2000" b="1" spc="0" dirty="0" smtClean="0">
                <a:solidFill>
                  <a:schemeClr val="accent1"/>
                </a:solidFill>
                <a:latin typeface="Garamond" panose="02020404030301010803" pitchFamily="18" charset="0"/>
              </a:rPr>
              <a:t>ОГБУ «Облкомприрода»</a:t>
            </a:r>
            <a:endParaRPr lang="ru-RU" sz="20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8" name="Прямая соединительная линия 7" descr="Разделитель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4" y="1268122"/>
            <a:ext cx="3509627" cy="156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Рисунок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187" y="617827"/>
            <a:ext cx="587942" cy="576176"/>
          </a:xfrm>
          <a:prstGeom prst="rect">
            <a:avLst/>
          </a:prstGeom>
        </p:spPr>
      </p:pic>
      <p:pic>
        <p:nvPicPr>
          <p:cNvPr id="10" name="Рисунок 9" descr="Зеленый папоротник" title="Зеленый папоротник">
            <a:extLst>
              <a:ext uri="{FF2B5EF4-FFF2-40B4-BE49-F238E27FC236}">
                <a16:creationId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608" b="4608"/>
          <a:stretch>
            <a:fillRect/>
          </a:stretch>
        </p:blipFill>
        <p:spPr>
          <a:xfrm>
            <a:off x="5965990" y="687542"/>
            <a:ext cx="6226010" cy="5756219"/>
          </a:xfr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Объект 6" descr="Размытое изображение зеленых почек" title="Размытое изображение зеленых почек">
            <a:extLst>
              <a:ext uri="{FF2B5EF4-FFF2-40B4-BE49-F238E27FC236}">
                <a16:creationId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sz="half" idx="4294967295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5783522" cy="6858623"/>
          </a:xfrm>
        </p:spPr>
      </p:pic>
      <p:sp>
        <p:nvSpPr>
          <p:cNvPr id="17" name="Заголовок 16"/>
          <p:cNvSpPr>
            <a:spLocks noGrp="1"/>
          </p:cNvSpPr>
          <p:nvPr>
            <p:ph type="ctrTitle"/>
          </p:nvPr>
        </p:nvSpPr>
        <p:spPr>
          <a:xfrm>
            <a:off x="-1" y="-5208"/>
            <a:ext cx="5795890" cy="6863208"/>
          </a:xfrm>
          <a:solidFill>
            <a:srgbClr val="F2F2F2">
              <a:alpha val="94902"/>
            </a:srgbClr>
          </a:solidFill>
        </p:spPr>
        <p:txBody>
          <a:bodyPr/>
          <a:lstStyle/>
          <a:p>
            <a:r>
              <a:rPr lang="ru-RU" sz="4000" dirty="0" smtClean="0">
                <a:solidFill>
                  <a:srgbClr val="216543"/>
                </a:solidFill>
              </a:rPr>
              <a:t>Самый простой вариант оборудования </a:t>
            </a:r>
            <a:r>
              <a:rPr lang="ru-RU" sz="4000" dirty="0" err="1" smtClean="0">
                <a:solidFill>
                  <a:srgbClr val="216543"/>
                </a:solidFill>
              </a:rPr>
              <a:t>экотропы</a:t>
            </a:r>
            <a:r>
              <a:rPr lang="ru-RU" sz="4000" dirty="0" smtClean="0">
                <a:solidFill>
                  <a:srgbClr val="216543"/>
                </a:solidFill>
              </a:rPr>
              <a:t> </a:t>
            </a:r>
            <a:endParaRPr lang="ru-RU" sz="4000" dirty="0">
              <a:solidFill>
                <a:srgbClr val="216543"/>
              </a:solidFill>
            </a:endParaRP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822113" y="6356350"/>
            <a:ext cx="369887" cy="365125"/>
          </a:xfrm>
        </p:spPr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10</a:t>
            </a:fld>
            <a:endParaRPr lang="ru-RU"/>
          </a:p>
        </p:txBody>
      </p:sp>
      <p:pic>
        <p:nvPicPr>
          <p:cNvPr id="25" name="Рисунок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18925" y="3240280"/>
            <a:ext cx="792549" cy="749873"/>
          </a:xfrm>
          <a:prstGeom prst="rect">
            <a:avLst/>
          </a:prstGeom>
        </p:spPr>
      </p:pic>
      <p:sp>
        <p:nvSpPr>
          <p:cNvPr id="32" name="TextBox 31"/>
          <p:cNvSpPr txBox="1"/>
          <p:nvPr/>
        </p:nvSpPr>
        <p:spPr>
          <a:xfrm>
            <a:off x="6313963" y="824273"/>
            <a:ext cx="15450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dirty="0"/>
          </a:p>
        </p:txBody>
      </p:sp>
      <p:pic>
        <p:nvPicPr>
          <p:cNvPr id="34" name="Рисунок 33"/>
          <p:cNvPicPr>
            <a:picLocks noChangeAspect="1"/>
          </p:cNvPicPr>
          <p:nvPr/>
        </p:nvPicPr>
        <p:blipFill rotWithShape="1">
          <a:blip r:embed="rId5"/>
          <a:srcRect l="22116" t="22126" r="8798" b="9900"/>
          <a:stretch/>
        </p:blipFill>
        <p:spPr>
          <a:xfrm>
            <a:off x="7032726" y="217568"/>
            <a:ext cx="2319815" cy="1709592"/>
          </a:xfrm>
          <a:prstGeom prst="rect">
            <a:avLst/>
          </a:prstGeom>
        </p:spPr>
      </p:pic>
      <p:pic>
        <p:nvPicPr>
          <p:cNvPr id="35" name="Рисунок 34"/>
          <p:cNvPicPr>
            <a:picLocks noChangeAspect="1"/>
          </p:cNvPicPr>
          <p:nvPr/>
        </p:nvPicPr>
        <p:blipFill rotWithShape="1">
          <a:blip r:embed="rId6"/>
          <a:srcRect l="16359" r="18041"/>
          <a:stretch/>
        </p:blipFill>
        <p:spPr>
          <a:xfrm>
            <a:off x="2910554" y="774504"/>
            <a:ext cx="2255818" cy="2301095"/>
          </a:xfrm>
          <a:prstGeom prst="rect">
            <a:avLst/>
          </a:prstGeom>
        </p:spPr>
      </p:pic>
      <p:pic>
        <p:nvPicPr>
          <p:cNvPr id="38" name="Рисунок 37"/>
          <p:cNvPicPr>
            <a:picLocks noChangeAspect="1"/>
          </p:cNvPicPr>
          <p:nvPr/>
        </p:nvPicPr>
        <p:blipFill rotWithShape="1">
          <a:blip r:embed="rId7"/>
          <a:srcRect r="55203"/>
          <a:stretch/>
        </p:blipFill>
        <p:spPr>
          <a:xfrm>
            <a:off x="5256926" y="324505"/>
            <a:ext cx="1683918" cy="2285823"/>
          </a:xfrm>
          <a:prstGeom prst="rect">
            <a:avLst/>
          </a:prstGeom>
        </p:spPr>
      </p:pic>
      <p:pic>
        <p:nvPicPr>
          <p:cNvPr id="39" name="Рисунок 3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869819" y="4722949"/>
            <a:ext cx="3691519" cy="2070327"/>
          </a:xfrm>
          <a:prstGeom prst="rect">
            <a:avLst/>
          </a:prstGeom>
        </p:spPr>
      </p:pic>
      <p:cxnSp>
        <p:nvCxnSpPr>
          <p:cNvPr id="41" name="Скругленная соединительная линия 40"/>
          <p:cNvCxnSpPr/>
          <p:nvPr/>
        </p:nvCxnSpPr>
        <p:spPr>
          <a:xfrm>
            <a:off x="9495692" y="1688123"/>
            <a:ext cx="492370" cy="14068"/>
          </a:xfrm>
          <a:prstGeom prst="curvedConnector3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Скругленная соединительная линия 42"/>
          <p:cNvCxnSpPr/>
          <p:nvPr/>
        </p:nvCxnSpPr>
        <p:spPr>
          <a:xfrm rot="5400000">
            <a:off x="9727810" y="2764301"/>
            <a:ext cx="1308295" cy="281354"/>
          </a:xfrm>
          <a:prstGeom prst="curvedConnector3">
            <a:avLst>
              <a:gd name="adj1" fmla="val 63979"/>
            </a:avLst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Скругленная соединительная линия 47"/>
          <p:cNvCxnSpPr/>
          <p:nvPr/>
        </p:nvCxnSpPr>
        <p:spPr>
          <a:xfrm rot="10800000">
            <a:off x="7996841" y="3396175"/>
            <a:ext cx="1675335" cy="412254"/>
          </a:xfrm>
          <a:prstGeom prst="curvedConnector3">
            <a:avLst>
              <a:gd name="adj1" fmla="val 39924"/>
            </a:avLst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Скругленная соединительная линия 56"/>
          <p:cNvCxnSpPr/>
          <p:nvPr/>
        </p:nvCxnSpPr>
        <p:spPr>
          <a:xfrm rot="10800000" flipV="1">
            <a:off x="5194349" y="3566501"/>
            <a:ext cx="1669297" cy="637757"/>
          </a:xfrm>
          <a:prstGeom prst="curvedConnector3">
            <a:avLst>
              <a:gd name="adj1" fmla="val 44944"/>
            </a:avLst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Скругленная соединительная линия 58"/>
          <p:cNvCxnSpPr/>
          <p:nvPr/>
        </p:nvCxnSpPr>
        <p:spPr>
          <a:xfrm>
            <a:off x="4862899" y="4983224"/>
            <a:ext cx="1071819" cy="671763"/>
          </a:xfrm>
          <a:prstGeom prst="curvedConnector3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Скругленная соединительная линия 61"/>
          <p:cNvCxnSpPr/>
          <p:nvPr/>
        </p:nvCxnSpPr>
        <p:spPr>
          <a:xfrm>
            <a:off x="6913955" y="5918974"/>
            <a:ext cx="858498" cy="12700"/>
          </a:xfrm>
          <a:prstGeom prst="curvedConnector3">
            <a:avLst/>
          </a:prstGeom>
          <a:ln w="762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5" name="Рисунок 64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47" t="26770" r="23427" b="20883"/>
          <a:stretch/>
        </p:blipFill>
        <p:spPr>
          <a:xfrm>
            <a:off x="9826421" y="3793385"/>
            <a:ext cx="886264" cy="661182"/>
          </a:xfrm>
          <a:prstGeom prst="rect">
            <a:avLst/>
          </a:prstGeom>
        </p:spPr>
      </p:pic>
      <p:pic>
        <p:nvPicPr>
          <p:cNvPr id="66" name="Рисунок 6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8062" y="1322247"/>
            <a:ext cx="976002" cy="759887"/>
          </a:xfrm>
          <a:prstGeom prst="rect">
            <a:avLst/>
          </a:prstGeom>
        </p:spPr>
      </p:pic>
      <p:pic>
        <p:nvPicPr>
          <p:cNvPr id="67" name="Рисунок 6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0997" y="2787535"/>
            <a:ext cx="1223862" cy="1225528"/>
          </a:xfrm>
          <a:prstGeom prst="rect">
            <a:avLst/>
          </a:prstGeom>
        </p:spPr>
      </p:pic>
      <p:pic>
        <p:nvPicPr>
          <p:cNvPr id="68" name="Рисунок 6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7873" y="4061417"/>
            <a:ext cx="831196" cy="831196"/>
          </a:xfrm>
          <a:prstGeom prst="rect">
            <a:avLst/>
          </a:prstGeom>
        </p:spPr>
      </p:pic>
      <p:sp>
        <p:nvSpPr>
          <p:cNvPr id="21" name="Овал 20"/>
          <p:cNvSpPr/>
          <p:nvPr/>
        </p:nvSpPr>
        <p:spPr>
          <a:xfrm>
            <a:off x="6890101" y="2934833"/>
            <a:ext cx="906207" cy="889130"/>
          </a:xfrm>
          <a:prstGeom prst="ellipse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69" name="Рисунок 6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249240" y="4047622"/>
            <a:ext cx="907660" cy="858785"/>
          </a:xfrm>
          <a:prstGeom prst="rect">
            <a:avLst/>
          </a:prstGeom>
        </p:spPr>
      </p:pic>
      <p:pic>
        <p:nvPicPr>
          <p:cNvPr id="71" name="Рисунок 7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022475" y="1258959"/>
            <a:ext cx="907176" cy="858328"/>
          </a:xfrm>
          <a:prstGeom prst="rect">
            <a:avLst/>
          </a:prstGeom>
        </p:spPr>
      </p:pic>
      <p:pic>
        <p:nvPicPr>
          <p:cNvPr id="72" name="Рисунок 7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771000" y="3615216"/>
            <a:ext cx="997106" cy="943415"/>
          </a:xfrm>
          <a:prstGeom prst="rect">
            <a:avLst/>
          </a:prstGeom>
        </p:spPr>
      </p:pic>
      <p:pic>
        <p:nvPicPr>
          <p:cNvPr id="73" name="Рисунок 72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905166" y="5483579"/>
            <a:ext cx="914479" cy="896190"/>
          </a:xfrm>
          <a:prstGeom prst="rect">
            <a:avLst/>
          </a:prstGeom>
        </p:spPr>
      </p:pic>
      <p:pic>
        <p:nvPicPr>
          <p:cNvPr id="74" name="Рисунок 73"/>
          <p:cNvPicPr>
            <a:picLocks noChangeAspect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677" t="27907" r="30862" b="28523"/>
          <a:stretch/>
        </p:blipFill>
        <p:spPr>
          <a:xfrm>
            <a:off x="6046999" y="5697061"/>
            <a:ext cx="642734" cy="4946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637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Заголовок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789" y="1087000"/>
            <a:ext cx="5105400" cy="4044462"/>
          </a:xfrm>
        </p:spPr>
        <p:txBody>
          <a:bodyPr rtlCol="0"/>
          <a:lstStyle/>
          <a:p>
            <a:pPr rtl="0"/>
            <a:r>
              <a:rPr lang="ru-RU" sz="9600" dirty="0"/>
              <a:t>Спасибо!</a:t>
            </a:r>
          </a:p>
        </p:txBody>
      </p:sp>
      <p:cxnSp>
        <p:nvCxnSpPr>
          <p:cNvPr id="25" name="Прямая соединительная линия 24" descr="Разделитель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 flipV="1">
            <a:off x="1183274" y="3166946"/>
            <a:ext cx="3656355" cy="364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Графический объект 7" descr="Пользователь" title="Значок — имя докладчика">
            <a:extLst>
              <a:ext uri="{FF2B5EF4-FFF2-40B4-BE49-F238E27FC236}">
                <a16:creationId xmlns:a16="http://schemas.microsoft.com/office/drawing/2014/main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36648" y="4797111"/>
            <a:ext cx="218900" cy="218900"/>
          </a:xfrm>
          <a:prstGeom prst="rect">
            <a:avLst/>
          </a:prstGeom>
        </p:spPr>
      </p:pic>
      <p:sp>
        <p:nvSpPr>
          <p:cNvPr id="4" name="Текст 3">
            <a:extLst>
              <a:ext uri="{FF2B5EF4-FFF2-40B4-BE49-F238E27FC236}">
                <a16:creationId xmlns:a16="http://schemas.microsoft.com/office/drawing/2014/main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69600" y="4807512"/>
            <a:ext cx="3677871" cy="208499"/>
          </a:xfrm>
        </p:spPr>
        <p:txBody>
          <a:bodyPr rtlCol="0"/>
          <a:lstStyle/>
          <a:p>
            <a:pPr rtl="0"/>
            <a:r>
              <a:rPr lang="ru-RU" dirty="0" smtClean="0"/>
              <a:t>Михайлова Марина Геннадьевна</a:t>
            </a:r>
            <a:endParaRPr lang="ru-RU" dirty="0"/>
          </a:p>
        </p:txBody>
      </p:sp>
      <p:pic>
        <p:nvPicPr>
          <p:cNvPr id="10" name="Графический объект 9" descr="Смартфон" title="Значок — номер телефона докладчика">
            <a:extLst>
              <a:ext uri="{FF2B5EF4-FFF2-40B4-BE49-F238E27FC236}">
                <a16:creationId xmlns:a16="http://schemas.microsoft.com/office/drawing/2014/main" id="{A29DE31C-E099-4579-BB03-675E0A40C5F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36648" y="5205871"/>
            <a:ext cx="218900" cy="218900"/>
          </a:xfrm>
          <a:prstGeom prst="rect">
            <a:avLst/>
          </a:prstGeom>
        </p:spPr>
      </p:pic>
      <p:sp>
        <p:nvSpPr>
          <p:cNvPr id="5" name="Текст 4">
            <a:extLst>
              <a:ext uri="{FF2B5EF4-FFF2-40B4-BE49-F238E27FC236}">
                <a16:creationId xmlns:a16="http://schemas.microsoft.com/office/drawing/2014/main" id="{11265965-2271-4C1C-BD0A-6F85F80FF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rtlCol="0"/>
          <a:lstStyle/>
          <a:p>
            <a:r>
              <a:rPr lang="ru-RU" i="1" dirty="0"/>
              <a:t>8-3822-90-38-27</a:t>
            </a:r>
          </a:p>
        </p:txBody>
      </p:sp>
      <p:pic>
        <p:nvPicPr>
          <p:cNvPr id="9" name="Рисунок 8" descr="Конверт" title="Значок: адрес электронной почты докладчика">
            <a:extLst>
              <a:ext uri="{FF2B5EF4-FFF2-40B4-BE49-F238E27FC236}">
                <a16:creationId xmlns:a16="http://schemas.microsoft.com/office/drawing/2014/main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436648" y="5573589"/>
            <a:ext cx="218900" cy="218900"/>
          </a:xfrm>
          <a:prstGeom prst="rect">
            <a:avLst/>
          </a:prstGeom>
        </p:spPr>
      </p:pic>
      <p:sp>
        <p:nvSpPr>
          <p:cNvPr id="6" name="Текст 5">
            <a:extLst>
              <a:ext uri="{FF2B5EF4-FFF2-40B4-BE49-F238E27FC236}">
                <a16:creationId xmlns:a16="http://schemas.microsoft.com/office/drawing/2014/main" id="{50A3BCC3-A277-4C0B-9EBA-EB53990D8EB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 rtlCol="0"/>
          <a:lstStyle/>
          <a:p>
            <a:pPr rtl="0"/>
            <a:r>
              <a:rPr lang="en-US" dirty="0" smtClean="0"/>
              <a:t>mmg1677@mail.ru</a:t>
            </a:r>
            <a:endParaRPr lang="ru-RU" dirty="0"/>
          </a:p>
          <a:p>
            <a:pPr rtl="0"/>
            <a:endParaRPr lang="ru-RU" dirty="0"/>
          </a:p>
        </p:txBody>
      </p:sp>
      <p:pic>
        <p:nvPicPr>
          <p:cNvPr id="11" name="Рисунок 10" descr="Ссылка">
            <a:extLst>
              <a:ext uri="{FF2B5EF4-FFF2-40B4-BE49-F238E27FC236}">
                <a16:creationId xmlns:a16="http://schemas.microsoft.com/office/drawing/2014/main" id="{0718E6E0-05A2-479C-AEA8-1A385EB73474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419789" y="5941307"/>
            <a:ext cx="244786" cy="244786"/>
          </a:xfrm>
          <a:prstGeom prst="rect">
            <a:avLst/>
          </a:prstGeom>
        </p:spPr>
      </p:pic>
      <p:sp>
        <p:nvSpPr>
          <p:cNvPr id="22" name="Текст 21">
            <a:extLst>
              <a:ext uri="{FF2B5EF4-FFF2-40B4-BE49-F238E27FC236}">
                <a16:creationId xmlns:a16="http://schemas.microsoft.com/office/drawing/2014/main" id="{204F9D3C-51F3-4BD1-A68B-CAE380619B4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rtlCol="0"/>
          <a:lstStyle/>
          <a:p>
            <a:pPr rtl="0"/>
            <a:r>
              <a:rPr lang="en-US" dirty="0" smtClean="0"/>
              <a:t>ogbu.green.tsu.ru</a:t>
            </a:r>
            <a:endParaRPr lang="ru-RU" dirty="0"/>
          </a:p>
        </p:txBody>
      </p:sp>
      <p:pic>
        <p:nvPicPr>
          <p:cNvPr id="12" name="Рисунок 11" descr="Зеленый папоротник" title="Зеленый папоротник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769975" y="329088"/>
            <a:ext cx="6226010" cy="5756219"/>
          </a:xfrm>
        </p:spPr>
      </p:pic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>
            <a:extLst>
              <a:ext uri="{FF2B5EF4-FFF2-40B4-BE49-F238E27FC236}">
                <a16:creationId xmlns:a16="http://schemas.microsoft.com/office/drawing/2014/main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80306" y="441062"/>
            <a:ext cx="6748631" cy="2700170"/>
          </a:xfrm>
        </p:spPr>
        <p:txBody>
          <a:bodyPr rtlCol="0"/>
          <a:lstStyle/>
          <a:p>
            <a:pPr algn="ctr" rtl="0"/>
            <a:r>
              <a:rPr lang="ru-RU" i="1" dirty="0" smtClean="0">
                <a:solidFill>
                  <a:schemeClr val="accent2">
                    <a:lumMod val="75000"/>
                  </a:schemeClr>
                </a:solidFill>
              </a:rPr>
              <a:t>Виды работ</a:t>
            </a:r>
            <a:endParaRPr lang="ru-RU" i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/>
              <a:t>2</a:t>
            </a:fld>
            <a:endParaRPr lang="ru-RU"/>
          </a:p>
        </p:txBody>
      </p:sp>
      <p:pic>
        <p:nvPicPr>
          <p:cNvPr id="8" name="Рисунок 7" descr="Аннотация: оранжевый свернутый пластик" title="Аннотация: оранжевый свернутый пластик">
            <a:extLst>
              <a:ext uri="{FF2B5EF4-FFF2-40B4-BE49-F238E27FC236}">
                <a16:creationId xmlns:a16="http://schemas.microsoft.com/office/drawing/2014/main" id="{DF1A28DA-2EA1-4CDF-B47F-FD077786E68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94340" y="1243710"/>
            <a:ext cx="5610835" cy="5278113"/>
          </a:xfrm>
        </p:spPr>
      </p:pic>
      <p:sp>
        <p:nvSpPr>
          <p:cNvPr id="2" name="Подзаголовок 1"/>
          <p:cNvSpPr>
            <a:spLocks noGrp="1"/>
          </p:cNvSpPr>
          <p:nvPr>
            <p:ph type="subTitle" idx="1"/>
          </p:nvPr>
        </p:nvSpPr>
        <p:spPr>
          <a:xfrm>
            <a:off x="5200096" y="1400797"/>
            <a:ext cx="7211208" cy="999487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ru-RU" sz="3600" b="1" dirty="0" smtClean="0">
                <a:solidFill>
                  <a:schemeClr val="accent6">
                    <a:lumMod val="75000"/>
                  </a:schemeClr>
                </a:solidFill>
              </a:rPr>
              <a:t>Разработать </a:t>
            </a:r>
            <a:r>
              <a:rPr lang="ru-RU" sz="3600" b="1" dirty="0">
                <a:solidFill>
                  <a:schemeClr val="accent6">
                    <a:lumMod val="75000"/>
                  </a:schemeClr>
                </a:solidFill>
              </a:rPr>
              <a:t>комплексный проект экологической </a:t>
            </a:r>
            <a:r>
              <a:rPr lang="ru-RU" sz="3600" b="1" dirty="0" smtClean="0">
                <a:solidFill>
                  <a:schemeClr val="accent6">
                    <a:lumMod val="75000"/>
                  </a:schemeClr>
                </a:solidFill>
              </a:rPr>
              <a:t>тропы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ru-RU" sz="1400" dirty="0" smtClean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ru-RU" sz="3600" b="1" dirty="0" smtClean="0">
                <a:solidFill>
                  <a:schemeClr val="accent2">
                    <a:lumMod val="75000"/>
                  </a:schemeClr>
                </a:solidFill>
              </a:rPr>
              <a:t>Оборудовать </a:t>
            </a:r>
            <a:r>
              <a:rPr lang="ru-RU" sz="3600" b="1" dirty="0">
                <a:solidFill>
                  <a:schemeClr val="accent2">
                    <a:lumMod val="75000"/>
                  </a:schemeClr>
                </a:solidFill>
              </a:rPr>
              <a:t>маршрут </a:t>
            </a:r>
            <a:r>
              <a:rPr lang="ru-RU" sz="3600" b="1" dirty="0" smtClean="0">
                <a:solidFill>
                  <a:schemeClr val="accent2">
                    <a:lumMod val="75000"/>
                  </a:schemeClr>
                </a:solidFill>
              </a:rPr>
              <a:t>экологической тропы </a:t>
            </a:r>
            <a:r>
              <a:rPr lang="ru-RU" sz="3600" b="1" dirty="0">
                <a:solidFill>
                  <a:schemeClr val="accent2">
                    <a:lumMod val="75000"/>
                  </a:schemeClr>
                </a:solidFill>
              </a:rPr>
              <a:t>на </a:t>
            </a:r>
            <a:r>
              <a:rPr lang="ru-RU" sz="3600" b="1" dirty="0" smtClean="0">
                <a:solidFill>
                  <a:schemeClr val="accent2">
                    <a:lumMod val="75000"/>
                  </a:schemeClr>
                </a:solidFill>
              </a:rPr>
              <a:t>местности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ru-RU" sz="1400" b="1" dirty="0" smtClean="0">
              <a:solidFill>
                <a:schemeClr val="accent2">
                  <a:lumMod val="75000"/>
                </a:schemeClr>
              </a:solidFill>
            </a:endParaRP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ru-RU" sz="3600" b="1" dirty="0" smtClean="0">
                <a:solidFill>
                  <a:schemeClr val="accent2">
                    <a:lumMod val="75000"/>
                  </a:schemeClr>
                </a:solidFill>
              </a:rPr>
              <a:t>Обеспечить </a:t>
            </a:r>
            <a:r>
              <a:rPr lang="ru-RU" sz="3600" b="1" dirty="0">
                <a:solidFill>
                  <a:schemeClr val="accent2">
                    <a:lumMod val="75000"/>
                  </a:schemeClr>
                </a:solidFill>
              </a:rPr>
              <a:t>ресурсы для обслуживания </a:t>
            </a:r>
            <a:r>
              <a:rPr lang="ru-RU" sz="3600" b="1" dirty="0" smtClean="0">
                <a:solidFill>
                  <a:schemeClr val="accent2">
                    <a:lumMod val="75000"/>
                  </a:schemeClr>
                </a:solidFill>
              </a:rPr>
              <a:t>экологической тропы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ru-RU" dirty="0"/>
          </a:p>
          <a:p>
            <a:pPr marL="457200" indent="-457200">
              <a:buFont typeface="Arial" panose="020B0604020202020204" pitchFamily="34" charset="0"/>
              <a:buChar char="•"/>
            </a:pPr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4980791" y="6356350"/>
            <a:ext cx="2312894" cy="50165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3319097" y="803918"/>
            <a:ext cx="3323388" cy="234023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 w="31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ln>
                <a:solidFill>
                  <a:schemeClr val="accent6">
                    <a:lumMod val="20000"/>
                    <a:lumOff val="80000"/>
                  </a:schemeClr>
                </a:solidFill>
              </a:ln>
              <a:solidFill>
                <a:schemeClr val="accent6">
                  <a:lumMod val="20000"/>
                  <a:lumOff val="80000"/>
                </a:schemeClr>
              </a:solidFill>
            </a:endParaRPr>
          </a:p>
        </p:txBody>
      </p:sp>
      <p:pic>
        <p:nvPicPr>
          <p:cNvPr id="9" name="Рисунок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74538" y="324050"/>
            <a:ext cx="2016199" cy="234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1674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кругленный прямоугольник 2"/>
          <p:cNvSpPr/>
          <p:nvPr/>
        </p:nvSpPr>
        <p:spPr>
          <a:xfrm>
            <a:off x="1258645" y="322730"/>
            <a:ext cx="10933355" cy="710004"/>
          </a:xfrm>
          <a:prstGeom prst="roundRect">
            <a:avLst>
              <a:gd name="adj" fmla="val 50000"/>
            </a:avLst>
          </a:prstGeom>
          <a:solidFill>
            <a:schemeClr val="accent6">
              <a:lumMod val="7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Заголовок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254" y="1692197"/>
            <a:ext cx="9522422" cy="537882"/>
          </a:xfrm>
        </p:spPr>
        <p:txBody>
          <a:bodyPr rtlCol="0"/>
          <a:lstStyle/>
          <a:p>
            <a:pPr rtl="0"/>
            <a:r>
              <a:rPr lang="ru-RU" sz="3200" b="1" dirty="0" smtClean="0">
                <a:solidFill>
                  <a:schemeClr val="bg1"/>
                </a:solidFill>
              </a:rPr>
              <a:t>Этапы работы над проектом экологической тропы </a:t>
            </a:r>
            <a:endParaRPr lang="ru-RU" sz="3200" b="1" i="1" dirty="0">
              <a:solidFill>
                <a:schemeClr val="bg1"/>
              </a:solidFill>
            </a:endParaRP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3</a:t>
            </a:fld>
            <a:endParaRPr lang="ru-RU"/>
          </a:p>
        </p:txBody>
      </p:sp>
      <p:pic>
        <p:nvPicPr>
          <p:cNvPr id="7" name="Рисунок 6" descr="Размытое изображение зеленых почек" title="Размытое изображение зеленых почек">
            <a:extLst>
              <a:ext uri="{FF2B5EF4-FFF2-40B4-BE49-F238E27FC236}">
                <a16:creationId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21515"/>
            <a:ext cx="2062001" cy="1670682"/>
          </a:xfr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39936" y="6187382"/>
            <a:ext cx="2310584" cy="670618"/>
          </a:xfrm>
          <a:prstGeom prst="rect">
            <a:avLst/>
          </a:prstGeom>
        </p:spPr>
      </p:pic>
      <p:sp>
        <p:nvSpPr>
          <p:cNvPr id="6" name="Скругленный прямоугольник 5"/>
          <p:cNvSpPr/>
          <p:nvPr/>
        </p:nvSpPr>
        <p:spPr>
          <a:xfrm>
            <a:off x="8401722" y="1032734"/>
            <a:ext cx="3388659" cy="51961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TextBox 8"/>
          <p:cNvSpPr txBox="1"/>
          <p:nvPr/>
        </p:nvSpPr>
        <p:spPr>
          <a:xfrm>
            <a:off x="8887720" y="1050950"/>
            <a:ext cx="28185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>
                <a:solidFill>
                  <a:schemeClr val="accent6">
                    <a:lumMod val="75000"/>
                  </a:schemeClr>
                </a:solidFill>
              </a:rPr>
              <a:t>О</a:t>
            </a:r>
            <a:r>
              <a:rPr lang="ru-RU" sz="2400" b="1" dirty="0" smtClean="0">
                <a:solidFill>
                  <a:schemeClr val="accent6">
                    <a:lumMod val="75000"/>
                  </a:schemeClr>
                </a:solidFill>
              </a:rPr>
              <a:t>рганизационный</a:t>
            </a:r>
            <a:endParaRPr lang="ru-RU" sz="2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0" name="Овал 9"/>
          <p:cNvSpPr/>
          <p:nvPr/>
        </p:nvSpPr>
        <p:spPr>
          <a:xfrm>
            <a:off x="8386061" y="1041841"/>
            <a:ext cx="517319" cy="501397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8486101" y="989395"/>
            <a:ext cx="2259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chemeClr val="accent6">
                    <a:lumMod val="75000"/>
                  </a:schemeClr>
                </a:solidFill>
              </a:rPr>
              <a:t>1</a:t>
            </a:r>
            <a:endParaRPr lang="ru-RU" sz="28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46073" y="2039729"/>
            <a:ext cx="6787725" cy="2523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AutoNum type="arabicPeriod"/>
            </a:pPr>
            <a:r>
              <a:rPr lang="ru-RU" sz="2800" b="1" dirty="0" smtClean="0"/>
              <a:t>Формулируются цели и задачи</a:t>
            </a:r>
          </a:p>
          <a:p>
            <a:pPr marL="342900" indent="-342900">
              <a:buAutoNum type="arabicPeriod"/>
            </a:pPr>
            <a:r>
              <a:rPr lang="ru-RU" sz="2800" b="1" dirty="0" smtClean="0"/>
              <a:t>Определяется объем работы</a:t>
            </a:r>
          </a:p>
          <a:p>
            <a:pPr marL="342900" indent="-342900">
              <a:buAutoNum type="arabicPeriod"/>
            </a:pPr>
            <a:r>
              <a:rPr lang="ru-RU" sz="2800" b="1" dirty="0" smtClean="0"/>
              <a:t>Выбирается место создания </a:t>
            </a:r>
            <a:r>
              <a:rPr lang="ru-RU" sz="2800" b="1" dirty="0" err="1" smtClean="0"/>
              <a:t>экотропы</a:t>
            </a:r>
            <a:endParaRPr lang="ru-RU" sz="2800" b="1" dirty="0" smtClean="0"/>
          </a:p>
          <a:p>
            <a:pPr marL="342900" indent="-342900">
              <a:buAutoNum type="arabicPeriod"/>
            </a:pPr>
            <a:r>
              <a:rPr lang="ru-RU" sz="2800" b="1" dirty="0" smtClean="0"/>
              <a:t>Определяется </a:t>
            </a:r>
            <a:r>
              <a:rPr lang="ru-RU" sz="2800" b="1" dirty="0"/>
              <a:t>круг участников </a:t>
            </a:r>
            <a:endParaRPr lang="ru-RU" sz="2800" b="1" dirty="0" smtClean="0"/>
          </a:p>
          <a:p>
            <a:pPr marL="342900" indent="-342900">
              <a:buAutoNum type="arabicPeriod"/>
            </a:pPr>
            <a:r>
              <a:rPr lang="ru-RU" sz="2800" b="1" dirty="0"/>
              <a:t>Формируются </a:t>
            </a:r>
            <a:r>
              <a:rPr lang="ru-RU" sz="2800" b="1" dirty="0" smtClean="0"/>
              <a:t>группы.</a:t>
            </a:r>
            <a:endParaRPr lang="ru-RU" sz="2800" b="1" dirty="0"/>
          </a:p>
          <a:p>
            <a:pPr marL="342900" indent="-342900">
              <a:buAutoNum type="arabicPeriod"/>
            </a:pPr>
            <a:endParaRPr lang="ru-RU" dirty="0"/>
          </a:p>
        </p:txBody>
      </p:sp>
      <p:sp>
        <p:nvSpPr>
          <p:cNvPr id="18" name="Прямоугольник 17"/>
          <p:cNvSpPr/>
          <p:nvPr/>
        </p:nvSpPr>
        <p:spPr>
          <a:xfrm>
            <a:off x="1040130" y="6311534"/>
            <a:ext cx="1149017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 smtClean="0"/>
              <a:t>Поисковая         Информационная        Оформительская            Изготовители          Экскурсионная </a:t>
            </a:r>
            <a:endParaRPr lang="ru-RU" b="1" dirty="0"/>
          </a:p>
        </p:txBody>
      </p:sp>
      <p:pic>
        <p:nvPicPr>
          <p:cNvPr id="19" name="Рисунок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6873" y="4940810"/>
            <a:ext cx="1371697" cy="1281883"/>
          </a:xfrm>
          <a:prstGeom prst="rect">
            <a:avLst/>
          </a:prstGeom>
        </p:spPr>
      </p:pic>
      <p:pic>
        <p:nvPicPr>
          <p:cNvPr id="24" name="Рисунок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24480" y="5087712"/>
            <a:ext cx="1275566" cy="1161746"/>
          </a:xfrm>
          <a:prstGeom prst="rect">
            <a:avLst/>
          </a:prstGeom>
        </p:spPr>
      </p:pic>
      <p:pic>
        <p:nvPicPr>
          <p:cNvPr id="26" name="Рисунок 2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98374" y="5062068"/>
            <a:ext cx="1653332" cy="1270243"/>
          </a:xfrm>
          <a:prstGeom prst="rect">
            <a:avLst/>
          </a:prstGeom>
        </p:spPr>
      </p:pic>
      <p:pic>
        <p:nvPicPr>
          <p:cNvPr id="27" name="Рисунок 26"/>
          <p:cNvPicPr>
            <a:picLocks noChangeAspect="1"/>
          </p:cNvPicPr>
          <p:nvPr/>
        </p:nvPicPr>
        <p:blipFill rotWithShape="1">
          <a:blip r:embed="rId8"/>
          <a:srcRect t="19298"/>
          <a:stretch/>
        </p:blipFill>
        <p:spPr>
          <a:xfrm>
            <a:off x="8712011" y="5154414"/>
            <a:ext cx="1993406" cy="1119111"/>
          </a:xfrm>
          <a:prstGeom prst="rect">
            <a:avLst/>
          </a:prstGeom>
        </p:spPr>
      </p:pic>
      <p:pic>
        <p:nvPicPr>
          <p:cNvPr id="28" name="Рисунок 27"/>
          <p:cNvPicPr>
            <a:picLocks noChangeAspect="1"/>
          </p:cNvPicPr>
          <p:nvPr/>
        </p:nvPicPr>
        <p:blipFill rotWithShape="1">
          <a:blip r:embed="rId9"/>
          <a:srcRect l="29116"/>
          <a:stretch/>
        </p:blipFill>
        <p:spPr>
          <a:xfrm>
            <a:off x="2675971" y="4973704"/>
            <a:ext cx="1414258" cy="1248989"/>
          </a:xfrm>
          <a:prstGeom prst="rect">
            <a:avLst/>
          </a:prstGeom>
        </p:spPr>
      </p:pic>
      <p:graphicFrame>
        <p:nvGraphicFramePr>
          <p:cNvPr id="30" name="Схема 29"/>
          <p:cNvGraphicFramePr/>
          <p:nvPr>
            <p:extLst>
              <p:ext uri="{D42A27DB-BD31-4B8C-83A1-F6EECF244321}">
                <p14:modId xmlns:p14="http://schemas.microsoft.com/office/powerpoint/2010/main" val="930088548"/>
              </p:ext>
            </p:extLst>
          </p:nvPr>
        </p:nvGraphicFramePr>
        <p:xfrm>
          <a:off x="8551979" y="1740304"/>
          <a:ext cx="3187689" cy="357408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</p:spTree>
    <p:extLst>
      <p:ext uri="{BB962C8B-B14F-4D97-AF65-F5344CB8AC3E}">
        <p14:creationId xmlns:p14="http://schemas.microsoft.com/office/powerpoint/2010/main" val="3641242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Рисунок 14"/>
          <p:cNvPicPr>
            <a:picLocks noChangeAspect="1"/>
          </p:cNvPicPr>
          <p:nvPr/>
        </p:nvPicPr>
        <p:blipFill rotWithShape="1">
          <a:blip r:embed="rId3"/>
          <a:srcRect l="680" t="11821" r="1" b="11964"/>
          <a:stretch/>
        </p:blipFill>
        <p:spPr>
          <a:xfrm>
            <a:off x="332296" y="4263847"/>
            <a:ext cx="3459410" cy="2491126"/>
          </a:xfrm>
          <a:prstGeom prst="rect">
            <a:avLst/>
          </a:prstGeom>
        </p:spPr>
      </p:pic>
      <p:sp>
        <p:nvSpPr>
          <p:cNvPr id="19" name="Скругленный прямоугольник 18"/>
          <p:cNvSpPr/>
          <p:nvPr/>
        </p:nvSpPr>
        <p:spPr>
          <a:xfrm>
            <a:off x="585005" y="4328356"/>
            <a:ext cx="1672099" cy="283281"/>
          </a:xfrm>
          <a:prstGeom prst="roundRect">
            <a:avLst>
              <a:gd name="adj" fmla="val 50000"/>
            </a:avLst>
          </a:prstGeom>
          <a:solidFill>
            <a:schemeClr val="accent4">
              <a:lumMod val="40000"/>
              <a:lumOff val="60000"/>
            </a:schemeClr>
          </a:solidFill>
          <a:ln w="31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4649293" y="3875064"/>
            <a:ext cx="3006090" cy="283251"/>
          </a:xfrm>
          <a:prstGeom prst="roundRect">
            <a:avLst>
              <a:gd name="adj" fmla="val 50000"/>
            </a:avLst>
          </a:prstGeom>
          <a:solidFill>
            <a:schemeClr val="accent4">
              <a:lumMod val="40000"/>
              <a:lumOff val="60000"/>
            </a:schemeClr>
          </a:solidFill>
          <a:ln w="31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Скругленный прямоугольник 11"/>
          <p:cNvSpPr/>
          <p:nvPr/>
        </p:nvSpPr>
        <p:spPr>
          <a:xfrm>
            <a:off x="175453" y="3880640"/>
            <a:ext cx="4249116" cy="296415"/>
          </a:xfrm>
          <a:prstGeom prst="roundRect">
            <a:avLst>
              <a:gd name="adj" fmla="val 50000"/>
            </a:avLst>
          </a:prstGeom>
          <a:solidFill>
            <a:schemeClr val="accent4">
              <a:lumMod val="40000"/>
              <a:lumOff val="60000"/>
            </a:schemeClr>
          </a:solidFill>
          <a:ln w="31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39936" y="6187382"/>
            <a:ext cx="2310584" cy="670618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 rotWithShape="1">
          <a:blip r:embed="rId5"/>
          <a:srcRect l="3109" t="5259" r="2736" b="5069"/>
          <a:stretch/>
        </p:blipFill>
        <p:spPr>
          <a:xfrm>
            <a:off x="4125878" y="4263847"/>
            <a:ext cx="3506627" cy="2504733"/>
          </a:xfrm>
          <a:prstGeom prst="rect">
            <a:avLst/>
          </a:prstGeom>
        </p:spPr>
      </p:pic>
      <p:sp>
        <p:nvSpPr>
          <p:cNvPr id="3" name="Скругленный прямоугольник 2"/>
          <p:cNvSpPr/>
          <p:nvPr/>
        </p:nvSpPr>
        <p:spPr>
          <a:xfrm>
            <a:off x="1258645" y="322730"/>
            <a:ext cx="10933355" cy="710004"/>
          </a:xfrm>
          <a:prstGeom prst="roundRect">
            <a:avLst>
              <a:gd name="adj" fmla="val 50000"/>
            </a:avLst>
          </a:prstGeom>
          <a:solidFill>
            <a:schemeClr val="accent6">
              <a:lumMod val="7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Заголовок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254" y="1692197"/>
            <a:ext cx="9522422" cy="537882"/>
          </a:xfrm>
        </p:spPr>
        <p:txBody>
          <a:bodyPr rtlCol="0"/>
          <a:lstStyle/>
          <a:p>
            <a:pPr rtl="0"/>
            <a:r>
              <a:rPr lang="ru-RU" sz="3200" b="1" dirty="0" smtClean="0">
                <a:solidFill>
                  <a:schemeClr val="bg1"/>
                </a:solidFill>
              </a:rPr>
              <a:t>Этапы работы над проектом экологической тропы </a:t>
            </a:r>
            <a:endParaRPr lang="ru-RU" sz="3200" b="1" i="1" dirty="0">
              <a:solidFill>
                <a:schemeClr val="bg1"/>
              </a:solidFill>
            </a:endParaRP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4</a:t>
            </a:fld>
            <a:endParaRPr lang="ru-RU"/>
          </a:p>
        </p:txBody>
      </p:sp>
      <p:pic>
        <p:nvPicPr>
          <p:cNvPr id="7" name="Рисунок 6" descr="Размытое изображение зеленых почек" title="Размытое изображение зеленых почек">
            <a:extLst>
              <a:ext uri="{FF2B5EF4-FFF2-40B4-BE49-F238E27FC236}">
                <a16:creationId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21515"/>
            <a:ext cx="2062001" cy="1670682"/>
          </a:xfrm>
        </p:spPr>
      </p:pic>
      <p:sp>
        <p:nvSpPr>
          <p:cNvPr id="6" name="Скругленный прямоугольник 5"/>
          <p:cNvSpPr/>
          <p:nvPr/>
        </p:nvSpPr>
        <p:spPr>
          <a:xfrm>
            <a:off x="8401722" y="1032734"/>
            <a:ext cx="3388659" cy="51961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TextBox 8"/>
          <p:cNvSpPr txBox="1"/>
          <p:nvPr/>
        </p:nvSpPr>
        <p:spPr>
          <a:xfrm>
            <a:off x="8887720" y="1050950"/>
            <a:ext cx="29870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solidFill>
                  <a:schemeClr val="accent6">
                    <a:lumMod val="75000"/>
                  </a:schemeClr>
                </a:solidFill>
              </a:rPr>
              <a:t>Исследовательский</a:t>
            </a:r>
            <a:endParaRPr lang="ru-RU" sz="2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0" name="Овал 9"/>
          <p:cNvSpPr/>
          <p:nvPr/>
        </p:nvSpPr>
        <p:spPr>
          <a:xfrm>
            <a:off x="8386061" y="1041841"/>
            <a:ext cx="517319" cy="501397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8486101" y="989395"/>
            <a:ext cx="2259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>
                <a:solidFill>
                  <a:schemeClr val="accent6">
                    <a:lumMod val="75000"/>
                  </a:schemeClr>
                </a:solidFill>
              </a:rPr>
              <a:t>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541781" y="1439463"/>
            <a:ext cx="6947757" cy="2523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ru-RU" sz="2800" b="1" dirty="0"/>
              <a:t>Исследование </a:t>
            </a:r>
            <a:r>
              <a:rPr lang="ru-RU" sz="2800" b="1" dirty="0" smtClean="0"/>
              <a:t>местности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2800" b="1" dirty="0" smtClean="0"/>
              <a:t>Прокладка маршрута</a:t>
            </a:r>
          </a:p>
          <a:p>
            <a:pPr marL="342900" indent="-342900">
              <a:buFont typeface="+mj-lt"/>
              <a:buAutoNum type="arabicPeriod"/>
            </a:pPr>
            <a:r>
              <a:rPr lang="ru-RU" sz="2800" b="1" dirty="0"/>
              <a:t>Выявление экскурсионных объектов,</a:t>
            </a:r>
          </a:p>
          <a:p>
            <a:r>
              <a:rPr lang="ru-RU" sz="2800" b="1" dirty="0"/>
              <a:t>     смотровых точек и мест </a:t>
            </a:r>
            <a:r>
              <a:rPr lang="ru-RU" sz="2800" b="1" dirty="0" smtClean="0"/>
              <a:t>отдыха</a:t>
            </a:r>
          </a:p>
          <a:p>
            <a:r>
              <a:rPr lang="ru-RU" sz="2800" b="1" dirty="0" smtClean="0"/>
              <a:t>4. Составление карта-схемы маршрута</a:t>
            </a:r>
          </a:p>
          <a:p>
            <a:endParaRPr lang="ru-RU" dirty="0" smtClean="0"/>
          </a:p>
        </p:txBody>
      </p:sp>
      <p:graphicFrame>
        <p:nvGraphicFramePr>
          <p:cNvPr id="13" name="Схема 12"/>
          <p:cNvGraphicFramePr/>
          <p:nvPr>
            <p:extLst>
              <p:ext uri="{D42A27DB-BD31-4B8C-83A1-F6EECF244321}">
                <p14:modId xmlns:p14="http://schemas.microsoft.com/office/powerpoint/2010/main" val="1141741734"/>
              </p:ext>
            </p:extLst>
          </p:nvPr>
        </p:nvGraphicFramePr>
        <p:xfrm>
          <a:off x="8206402" y="1692197"/>
          <a:ext cx="3985598" cy="466415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434116" y="3855160"/>
            <a:ext cx="41288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i="1" dirty="0" smtClean="0">
                <a:solidFill>
                  <a:schemeClr val="accent6">
                    <a:lumMod val="75000"/>
                  </a:schemeClr>
                </a:solidFill>
              </a:rPr>
              <a:t>Градостроительный </a:t>
            </a:r>
            <a:r>
              <a:rPr lang="ru-RU" b="1" i="1" dirty="0">
                <a:solidFill>
                  <a:schemeClr val="accent6">
                    <a:lumMod val="75000"/>
                  </a:schemeClr>
                </a:solidFill>
              </a:rPr>
              <a:t>атлас </a:t>
            </a:r>
            <a:r>
              <a:rPr lang="ru-RU" b="1" i="1" dirty="0" err="1" smtClean="0">
                <a:solidFill>
                  <a:schemeClr val="accent6">
                    <a:lumMod val="75000"/>
                  </a:schemeClr>
                </a:solidFill>
              </a:rPr>
              <a:t>г.Томска</a:t>
            </a:r>
            <a:endParaRPr lang="ru-RU" b="1" i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778715" y="3824590"/>
            <a:ext cx="36461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i="1" dirty="0" smtClean="0">
                <a:solidFill>
                  <a:schemeClr val="accent6">
                    <a:lumMod val="75000"/>
                  </a:schemeClr>
                </a:solidFill>
              </a:rPr>
              <a:t>План земельного участка</a:t>
            </a:r>
            <a:endParaRPr lang="ru-RU" dirty="0"/>
          </a:p>
        </p:txBody>
      </p:sp>
      <p:sp>
        <p:nvSpPr>
          <p:cNvPr id="23" name="TextBox 22"/>
          <p:cNvSpPr txBox="1"/>
          <p:nvPr/>
        </p:nvSpPr>
        <p:spPr>
          <a:xfrm>
            <a:off x="717328" y="4282840"/>
            <a:ext cx="14533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>
                <a:solidFill>
                  <a:schemeClr val="accent6">
                    <a:lumMod val="75000"/>
                  </a:schemeClr>
                </a:solidFill>
              </a:rPr>
              <a:t>Bestmaps.ru</a:t>
            </a:r>
            <a:endParaRPr lang="ru-RU" b="1" i="1" dirty="0">
              <a:solidFill>
                <a:schemeClr val="accent6">
                  <a:lumMod val="75000"/>
                </a:schemeClr>
              </a:solidFill>
            </a:endParaRPr>
          </a:p>
          <a:p>
            <a:endParaRPr lang="ru-RU" dirty="0"/>
          </a:p>
        </p:txBody>
      </p:sp>
      <p:sp>
        <p:nvSpPr>
          <p:cNvPr id="24" name="Овал 23"/>
          <p:cNvSpPr/>
          <p:nvPr/>
        </p:nvSpPr>
        <p:spPr>
          <a:xfrm>
            <a:off x="163727" y="3862943"/>
            <a:ext cx="293672" cy="29786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3175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5" name="Рисунок 2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562997" y="3871860"/>
            <a:ext cx="304826" cy="304826"/>
          </a:xfrm>
          <a:prstGeom prst="rect">
            <a:avLst/>
          </a:prstGeom>
        </p:spPr>
      </p:pic>
      <p:pic>
        <p:nvPicPr>
          <p:cNvPr id="26" name="Рисунок 2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66660" y="4336223"/>
            <a:ext cx="304826" cy="304826"/>
          </a:xfrm>
          <a:prstGeom prst="rect">
            <a:avLst/>
          </a:prstGeom>
        </p:spPr>
      </p:pic>
      <p:sp>
        <p:nvSpPr>
          <p:cNvPr id="27" name="Прямоугольник 26"/>
          <p:cNvSpPr/>
          <p:nvPr/>
        </p:nvSpPr>
        <p:spPr>
          <a:xfrm>
            <a:off x="8066752" y="5845250"/>
            <a:ext cx="3842719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b="1" dirty="0">
                <a:latin typeface="+mj-lt"/>
                <a:cs typeface="Times New Roman" panose="02020603050405020304" pitchFamily="18" charset="0"/>
              </a:rPr>
              <a:t>Масштаб </a:t>
            </a:r>
            <a:r>
              <a:rPr lang="ru-RU" b="1" dirty="0" smtClean="0">
                <a:latin typeface="+mj-lt"/>
                <a:cs typeface="Times New Roman" panose="02020603050405020304" pitchFamily="18" charset="0"/>
              </a:rPr>
              <a:t>1:2000 </a:t>
            </a:r>
            <a:r>
              <a:rPr lang="ru-RU" b="1" dirty="0">
                <a:latin typeface="+mj-lt"/>
                <a:cs typeface="Times New Roman" panose="02020603050405020304" pitchFamily="18" charset="0"/>
              </a:rPr>
              <a:t>(в 1 см  - </a:t>
            </a:r>
            <a:r>
              <a:rPr lang="ru-RU" b="1" dirty="0" smtClean="0">
                <a:latin typeface="+mj-lt"/>
                <a:cs typeface="Times New Roman" panose="02020603050405020304" pitchFamily="18" charset="0"/>
              </a:rPr>
              <a:t>20 </a:t>
            </a:r>
            <a:r>
              <a:rPr lang="ru-RU" b="1" dirty="0">
                <a:latin typeface="+mj-lt"/>
                <a:cs typeface="Times New Roman" panose="02020603050405020304" pitchFamily="18" charset="0"/>
              </a:rPr>
              <a:t>метров)</a:t>
            </a:r>
          </a:p>
          <a:p>
            <a:r>
              <a:rPr lang="ru-RU" b="1" dirty="0" smtClean="0">
                <a:latin typeface="+mj-lt"/>
                <a:cs typeface="Times New Roman" panose="02020603050405020304" pitchFamily="18" charset="0"/>
              </a:rPr>
              <a:t>Масштаб </a:t>
            </a:r>
            <a:r>
              <a:rPr lang="ru-RU" b="1" dirty="0">
                <a:latin typeface="+mj-lt"/>
                <a:cs typeface="Times New Roman" panose="02020603050405020304" pitchFamily="18" charset="0"/>
              </a:rPr>
              <a:t>1:1000 </a:t>
            </a:r>
            <a:r>
              <a:rPr lang="ru-RU" b="1" dirty="0" smtClean="0">
                <a:latin typeface="+mj-lt"/>
                <a:cs typeface="Times New Roman" panose="02020603050405020304" pitchFamily="18" charset="0"/>
              </a:rPr>
              <a:t>(в 1 см  - 10 метров)</a:t>
            </a:r>
          </a:p>
          <a:p>
            <a:r>
              <a:rPr lang="ru-RU" b="1" dirty="0" smtClean="0">
                <a:latin typeface="+mj-lt"/>
                <a:cs typeface="Times New Roman" panose="02020603050405020304" pitchFamily="18" charset="0"/>
              </a:rPr>
              <a:t>Масштаб </a:t>
            </a:r>
            <a:r>
              <a:rPr lang="ru-RU" b="1" dirty="0">
                <a:latin typeface="+mj-lt"/>
                <a:cs typeface="Times New Roman" panose="02020603050405020304" pitchFamily="18" charset="0"/>
              </a:rPr>
              <a:t>1: 500 </a:t>
            </a:r>
            <a:r>
              <a:rPr lang="ru-RU" b="1" dirty="0" smtClean="0">
                <a:latin typeface="+mj-lt"/>
                <a:cs typeface="Times New Roman" panose="02020603050405020304" pitchFamily="18" charset="0"/>
              </a:rPr>
              <a:t> (в 1 см – 5 метров</a:t>
            </a:r>
            <a:r>
              <a:rPr lang="ru-RU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968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Прямоугольник 10"/>
          <p:cNvSpPr/>
          <p:nvPr/>
        </p:nvSpPr>
        <p:spPr>
          <a:xfrm>
            <a:off x="5048250" y="6356350"/>
            <a:ext cx="2095500" cy="50165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771621" y="2991516"/>
            <a:ext cx="5102244" cy="3615657"/>
          </a:xfrm>
          <a:prstGeom prst="rect">
            <a:avLst/>
          </a:prstGeom>
        </p:spPr>
      </p:pic>
      <p:pic>
        <p:nvPicPr>
          <p:cNvPr id="7" name="Рисунок 6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4"/>
          <a:srcRect l="2069" t="-144" r="27191" b="790"/>
          <a:stretch/>
        </p:blipFill>
        <p:spPr>
          <a:xfrm>
            <a:off x="9531275" y="0"/>
            <a:ext cx="2660725" cy="4927140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dirty="0" smtClean="0">
                <a:solidFill>
                  <a:srgbClr val="0070C0"/>
                </a:solidFill>
              </a:rPr>
              <a:t>Глазомерная маршрутная съемка</a:t>
            </a:r>
            <a:endParaRPr lang="ru-RU" dirty="0">
              <a:solidFill>
                <a:srgbClr val="0070C0"/>
              </a:solidFill>
            </a:endParaRP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5</a:t>
            </a:fld>
            <a:endParaRPr lang="ru-RU"/>
          </a:p>
        </p:txBody>
      </p:sp>
      <p:pic>
        <p:nvPicPr>
          <p:cNvPr id="17" name="Объект 16"/>
          <p:cNvPicPr>
            <a:picLocks noGrp="1" noChangeAspect="1"/>
          </p:cNvPicPr>
          <p:nvPr>
            <p:ph sz="half" idx="1"/>
          </p:nvPr>
        </p:nvPicPr>
        <p:blipFill>
          <a:blip r:embed="rId5"/>
          <a:stretch>
            <a:fillRect/>
          </a:stretch>
        </p:blipFill>
        <p:spPr>
          <a:xfrm>
            <a:off x="5636699" y="2991517"/>
            <a:ext cx="6555301" cy="3615657"/>
          </a:xfrm>
          <a:prstGeom prst="rect">
            <a:avLst/>
          </a:prstGeom>
        </p:spPr>
      </p:pic>
      <p:sp>
        <p:nvSpPr>
          <p:cNvPr id="16" name="Содержимое 5"/>
          <p:cNvSpPr txBox="1">
            <a:spLocks/>
          </p:cNvSpPr>
          <p:nvPr/>
        </p:nvSpPr>
        <p:spPr>
          <a:xfrm>
            <a:off x="516835" y="1414599"/>
            <a:ext cx="11675165" cy="1440378"/>
          </a:xfrm>
          <a:prstGeom prst="rect">
            <a:avLst/>
          </a:prstGeom>
          <a:solidFill>
            <a:srgbClr val="99CCFF">
              <a:alpha val="60000"/>
            </a:srgbClr>
          </a:solidFill>
        </p:spPr>
        <p:txBody>
          <a:bodyPr>
            <a:normAutofit fontScale="85000" lnSpcReduction="20000"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70000"/>
              <a:buFont typeface="Wingdings"/>
              <a:buAutoNum type="arabicPeriod"/>
              <a:tabLst/>
              <a:defRPr/>
            </a:pPr>
            <a:r>
              <a:rPr kumimoji="0" lang="ru-RU" sz="2000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Определяют масштаб в шагах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70000"/>
              <a:buFont typeface="Wingdings"/>
              <a:buAutoNum type="arabicPeriod"/>
              <a:tabLst/>
              <a:defRPr/>
            </a:pPr>
            <a:r>
              <a:rPr kumimoji="0" lang="ru-RU" sz="2000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Прокладывают ход, нанося его на план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70000"/>
              <a:buFont typeface="Wingdings"/>
              <a:buAutoNum type="arabicPeriod"/>
              <a:tabLst/>
              <a:defRPr/>
            </a:pPr>
            <a:r>
              <a:rPr kumimoji="0" lang="ru-RU" sz="2000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По обе стороны от него на план наносят все, что попадает в поле зрения съемки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70000"/>
              <a:buFont typeface="Wingdings"/>
              <a:buAutoNum type="arabicPeriod"/>
              <a:tabLst/>
              <a:defRPr/>
            </a:pPr>
            <a:r>
              <a:rPr kumimoji="0" lang="ru-RU" sz="2000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Измерение расстояний шагами применяют только по линии хода съемки, расстояние до предметов, лежащих в стороне от пути определяют на глаз и откладывают по маршруту</a:t>
            </a:r>
          </a:p>
          <a:p>
            <a:pPr marL="274320" marR="0" lvl="0" indent="-274320" algn="ctr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ct val="70000"/>
              <a:buFont typeface="Wingdings"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6835" y="2991516"/>
            <a:ext cx="2632094" cy="36156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0411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Рисунок 2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8673" y="2632164"/>
            <a:ext cx="1015078" cy="776236"/>
          </a:xfrm>
          <a:prstGeom prst="rect">
            <a:avLst/>
          </a:prstGeom>
        </p:spPr>
      </p:pic>
      <p:pic>
        <p:nvPicPr>
          <p:cNvPr id="26" name="Рисунок 2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18" t="41485" r="40851" b="15175"/>
          <a:stretch/>
        </p:blipFill>
        <p:spPr>
          <a:xfrm>
            <a:off x="132582" y="1651921"/>
            <a:ext cx="927154" cy="1092717"/>
          </a:xfrm>
          <a:prstGeom prst="rect">
            <a:avLst/>
          </a:prstGeom>
        </p:spPr>
      </p:pic>
      <p:pic>
        <p:nvPicPr>
          <p:cNvPr id="29" name="Рисунок 28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732" r="16551"/>
          <a:stretch/>
        </p:blipFill>
        <p:spPr>
          <a:xfrm flipH="1">
            <a:off x="104889" y="3380225"/>
            <a:ext cx="1170879" cy="1133815"/>
          </a:xfrm>
          <a:prstGeom prst="rect">
            <a:avLst/>
          </a:prstGeom>
        </p:spPr>
      </p:pic>
      <p:sp>
        <p:nvSpPr>
          <p:cNvPr id="3" name="Скругленный прямоугольник 2"/>
          <p:cNvSpPr/>
          <p:nvPr/>
        </p:nvSpPr>
        <p:spPr>
          <a:xfrm>
            <a:off x="1258645" y="322730"/>
            <a:ext cx="10933355" cy="710004"/>
          </a:xfrm>
          <a:prstGeom prst="roundRect">
            <a:avLst>
              <a:gd name="adj" fmla="val 50000"/>
            </a:avLst>
          </a:prstGeom>
          <a:solidFill>
            <a:schemeClr val="accent6">
              <a:lumMod val="7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Заголовок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254" y="1692197"/>
            <a:ext cx="9522422" cy="537882"/>
          </a:xfrm>
        </p:spPr>
        <p:txBody>
          <a:bodyPr rtlCol="0"/>
          <a:lstStyle/>
          <a:p>
            <a:pPr rtl="0"/>
            <a:r>
              <a:rPr lang="ru-RU" sz="3200" b="1" dirty="0" smtClean="0">
                <a:solidFill>
                  <a:schemeClr val="bg1"/>
                </a:solidFill>
              </a:rPr>
              <a:t>Этапы работы над проектом экологической тропы </a:t>
            </a:r>
            <a:endParaRPr lang="ru-RU" sz="3200" b="1" i="1" dirty="0">
              <a:solidFill>
                <a:schemeClr val="bg1"/>
              </a:solidFill>
            </a:endParaRP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6</a:t>
            </a:fld>
            <a:endParaRPr lang="ru-RU"/>
          </a:p>
        </p:txBody>
      </p:sp>
      <p:pic>
        <p:nvPicPr>
          <p:cNvPr id="7" name="Рисунок 6" descr="Размытое изображение зеленых почек" title="Размытое изображение зеленых почек">
            <a:extLst>
              <a:ext uri="{FF2B5EF4-FFF2-40B4-BE49-F238E27FC236}">
                <a16:creationId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21515"/>
            <a:ext cx="2062001" cy="1670682"/>
          </a:xfr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9936" y="6187382"/>
            <a:ext cx="2310584" cy="670618"/>
          </a:xfrm>
          <a:prstGeom prst="rect">
            <a:avLst/>
          </a:prstGeom>
        </p:spPr>
      </p:pic>
      <p:sp>
        <p:nvSpPr>
          <p:cNvPr id="6" name="Скругленный прямоугольник 5"/>
          <p:cNvSpPr/>
          <p:nvPr/>
        </p:nvSpPr>
        <p:spPr>
          <a:xfrm>
            <a:off x="8401722" y="1032734"/>
            <a:ext cx="3388659" cy="51961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TextBox 8"/>
          <p:cNvSpPr txBox="1"/>
          <p:nvPr/>
        </p:nvSpPr>
        <p:spPr>
          <a:xfrm>
            <a:off x="8887720" y="1050950"/>
            <a:ext cx="28185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solidFill>
                  <a:schemeClr val="accent6">
                    <a:lumMod val="75000"/>
                  </a:schemeClr>
                </a:solidFill>
              </a:rPr>
              <a:t>Проектирование</a:t>
            </a:r>
            <a:endParaRPr lang="ru-RU" sz="2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0" name="Овал 9"/>
          <p:cNvSpPr/>
          <p:nvPr/>
        </p:nvSpPr>
        <p:spPr>
          <a:xfrm>
            <a:off x="8386061" y="1041841"/>
            <a:ext cx="517319" cy="501397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8486101" y="989395"/>
            <a:ext cx="2259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chemeClr val="accent6">
                    <a:lumMod val="75000"/>
                  </a:schemeClr>
                </a:solidFill>
              </a:rPr>
              <a:t>3</a:t>
            </a:r>
            <a:endParaRPr lang="ru-RU" sz="28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733751" y="1184959"/>
            <a:ext cx="6066219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ru-RU" sz="2800" b="1" dirty="0" smtClean="0"/>
              <a:t>Подготовка </a:t>
            </a:r>
            <a:r>
              <a:rPr lang="ru-RU" sz="2800" b="1" dirty="0"/>
              <a:t>паспорт </a:t>
            </a:r>
            <a:r>
              <a:rPr lang="ru-RU" sz="2800" b="1" dirty="0" smtClean="0"/>
              <a:t>тропы </a:t>
            </a:r>
            <a:endParaRPr lang="ru-RU" sz="2800" b="1" dirty="0"/>
          </a:p>
          <a:p>
            <a:pPr marL="342900" indent="-342900">
              <a:buFont typeface="+mj-lt"/>
              <a:buAutoNum type="arabicPeriod"/>
            </a:pPr>
            <a:r>
              <a:rPr lang="ru-RU" sz="2800" b="1" dirty="0" smtClean="0"/>
              <a:t>Макетирование и изготовление аншлагов </a:t>
            </a:r>
            <a:r>
              <a:rPr lang="ru-RU" sz="2800" b="1" dirty="0"/>
              <a:t>и </a:t>
            </a:r>
            <a:r>
              <a:rPr lang="ru-RU" sz="2800" b="1" dirty="0" smtClean="0"/>
              <a:t>наглядных материалов </a:t>
            </a:r>
            <a:r>
              <a:rPr lang="ru-RU" sz="2800" b="1" dirty="0"/>
              <a:t>для </a:t>
            </a:r>
            <a:r>
              <a:rPr lang="ru-RU" sz="2800" b="1" dirty="0" smtClean="0"/>
              <a:t>оформления</a:t>
            </a:r>
            <a:endParaRPr lang="ru-RU" sz="2800" b="1" dirty="0"/>
          </a:p>
          <a:p>
            <a:pPr marL="342900" indent="-342900">
              <a:buFont typeface="+mj-lt"/>
              <a:buAutoNum type="arabicPeriod"/>
            </a:pPr>
            <a:r>
              <a:rPr lang="ru-RU" sz="2800" b="1" dirty="0" smtClean="0"/>
              <a:t>Разработка интерактивных экскурсионных программы </a:t>
            </a:r>
            <a:r>
              <a:rPr lang="ru-RU" sz="2800" b="1" dirty="0"/>
              <a:t>для </a:t>
            </a:r>
            <a:endParaRPr lang="ru-RU" sz="2800" b="1" dirty="0" smtClean="0"/>
          </a:p>
          <a:p>
            <a:r>
              <a:rPr lang="ru-RU" sz="2800" b="1" dirty="0" smtClean="0"/>
              <a:t>разных </a:t>
            </a:r>
            <a:r>
              <a:rPr lang="ru-RU" sz="2800" b="1" dirty="0"/>
              <a:t>категорий </a:t>
            </a:r>
            <a:r>
              <a:rPr lang="ru-RU" sz="2800" b="1" dirty="0" smtClean="0"/>
              <a:t>посетителей</a:t>
            </a:r>
            <a:endParaRPr lang="ru-RU" dirty="0"/>
          </a:p>
        </p:txBody>
      </p:sp>
      <p:graphicFrame>
        <p:nvGraphicFramePr>
          <p:cNvPr id="13" name="Схема 12"/>
          <p:cNvGraphicFramePr/>
          <p:nvPr>
            <p:extLst>
              <p:ext uri="{D42A27DB-BD31-4B8C-83A1-F6EECF244321}">
                <p14:modId xmlns:p14="http://schemas.microsoft.com/office/powerpoint/2010/main" val="1046897253"/>
              </p:ext>
            </p:extLst>
          </p:nvPr>
        </p:nvGraphicFramePr>
        <p:xfrm>
          <a:off x="7889913" y="1627945"/>
          <a:ext cx="4186885" cy="45626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pic>
        <p:nvPicPr>
          <p:cNvPr id="20" name="Рисунок 1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3002" y="4359546"/>
            <a:ext cx="3309644" cy="2259377"/>
          </a:xfrm>
          <a:prstGeom prst="rect">
            <a:avLst/>
          </a:prstGeom>
        </p:spPr>
      </p:pic>
      <p:pic>
        <p:nvPicPr>
          <p:cNvPr id="18" name="Рисунок 17"/>
          <p:cNvPicPr>
            <a:picLocks noChangeAspect="1"/>
          </p:cNvPicPr>
          <p:nvPr/>
        </p:nvPicPr>
        <p:blipFill rotWithShape="1">
          <a:blip r:embed="rId14"/>
          <a:srcRect l="12951"/>
          <a:stretch/>
        </p:blipFill>
        <p:spPr>
          <a:xfrm>
            <a:off x="5351339" y="4359547"/>
            <a:ext cx="2560907" cy="2245433"/>
          </a:xfrm>
          <a:prstGeom prst="rect">
            <a:avLst/>
          </a:prstGeom>
        </p:spPr>
      </p:pic>
      <p:pic>
        <p:nvPicPr>
          <p:cNvPr id="1024" name="Рисунок 1023"/>
          <p:cNvPicPr>
            <a:picLocks noChangeAspect="1"/>
          </p:cNvPicPr>
          <p:nvPr/>
        </p:nvPicPr>
        <p:blipFill rotWithShape="1">
          <a:blip r:embed="rId15"/>
          <a:srcRect l="12260" r="11575"/>
          <a:stretch/>
        </p:blipFill>
        <p:spPr>
          <a:xfrm>
            <a:off x="3186308" y="4359547"/>
            <a:ext cx="2183803" cy="2245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92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3"/>
          <a:srcRect r="17596"/>
          <a:stretch/>
        </p:blipFill>
        <p:spPr>
          <a:xfrm>
            <a:off x="8762103" y="0"/>
            <a:ext cx="3442447" cy="6084349"/>
          </a:xfrm>
          <a:prstGeom prst="rect">
            <a:avLst/>
          </a:prstGeom>
        </p:spPr>
      </p:pic>
      <p:sp>
        <p:nvSpPr>
          <p:cNvPr id="15" name="Прямоугольник 14"/>
          <p:cNvSpPr/>
          <p:nvPr/>
        </p:nvSpPr>
        <p:spPr>
          <a:xfrm>
            <a:off x="5099125" y="6356350"/>
            <a:ext cx="1968649" cy="50165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19304E83-A4F0-49C5-BB01-F5773509A2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6895185" cy="695740"/>
          </a:xfrm>
        </p:spPr>
        <p:txBody>
          <a:bodyPr rtlCol="0"/>
          <a:lstStyle/>
          <a:p>
            <a:pPr rtl="0"/>
            <a:r>
              <a:rPr lang="ru-RU" sz="3600" dirty="0" smtClean="0">
                <a:solidFill>
                  <a:srgbClr val="006666"/>
                </a:solidFill>
              </a:rPr>
              <a:t>Паспорт проекта</a:t>
            </a:r>
            <a:endParaRPr lang="ru-RU" sz="3600" dirty="0">
              <a:solidFill>
                <a:srgbClr val="006666"/>
              </a:solidFill>
            </a:endParaRPr>
          </a:p>
        </p:txBody>
      </p:sp>
      <p:sp>
        <p:nvSpPr>
          <p:cNvPr id="8" name="Номер слайда 7">
            <a:extLst>
              <a:ext uri="{FF2B5EF4-FFF2-40B4-BE49-F238E27FC236}">
                <a16:creationId xmlns:a16="http://schemas.microsoft.com/office/drawing/2014/main" id="{E6AC9832-FB01-464A-9824-61887B7799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7</a:t>
            </a:fld>
            <a:endParaRPr lang="ru-RU"/>
          </a:p>
        </p:txBody>
      </p:sp>
      <p:sp>
        <p:nvSpPr>
          <p:cNvPr id="3" name="TextBox 2"/>
          <p:cNvSpPr txBox="1"/>
          <p:nvPr/>
        </p:nvSpPr>
        <p:spPr>
          <a:xfrm>
            <a:off x="613074" y="1127740"/>
            <a:ext cx="11591476" cy="5498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Название тропы:   </a:t>
            </a:r>
            <a:r>
              <a:rPr lang="ru-RU" sz="1400" b="1" dirty="0" smtClean="0"/>
              <a:t>«</a:t>
            </a:r>
            <a:r>
              <a:rPr lang="ru-RU" sz="1400" b="1" i="1" dirty="0" smtClean="0"/>
              <a:t>Экологическое путешествие»     </a:t>
            </a: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Цели и задачи </a:t>
            </a:r>
            <a:r>
              <a:rPr lang="ru-RU" b="1" dirty="0" err="1" smtClean="0">
                <a:solidFill>
                  <a:srgbClr val="008080"/>
                </a:solidFill>
              </a:rPr>
              <a:t>экотропы</a:t>
            </a:r>
            <a:r>
              <a:rPr lang="ru-RU" b="1" dirty="0" smtClean="0">
                <a:solidFill>
                  <a:srgbClr val="008080"/>
                </a:solidFill>
              </a:rPr>
              <a:t>: </a:t>
            </a:r>
            <a:r>
              <a:rPr lang="ru-RU" sz="1400" i="1" dirty="0" smtClean="0"/>
              <a:t>…?</a:t>
            </a: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Местонахождение:</a:t>
            </a:r>
            <a:r>
              <a:rPr lang="ru-RU" b="1" dirty="0" smtClean="0">
                <a:solidFill>
                  <a:srgbClr val="0070C0"/>
                </a:solidFill>
              </a:rPr>
              <a:t> </a:t>
            </a:r>
            <a:r>
              <a:rPr lang="ru-RU" sz="1400" b="1" i="1" dirty="0" smtClean="0"/>
              <a:t>парк </a:t>
            </a:r>
            <a:r>
              <a:rPr lang="ru-RU" sz="1400" b="1" i="1" dirty="0" err="1" smtClean="0"/>
              <a:t>Порбеды</a:t>
            </a:r>
            <a:r>
              <a:rPr lang="ru-RU" sz="1400" b="1" i="1" dirty="0" smtClean="0"/>
              <a:t>, </a:t>
            </a:r>
            <a:r>
              <a:rPr lang="ru-RU" sz="1400" b="1" i="1" dirty="0" err="1" smtClean="0"/>
              <a:t>с.Даниловка</a:t>
            </a:r>
            <a:r>
              <a:rPr lang="ru-RU" sz="1400" b="1" i="1" dirty="0" smtClean="0"/>
              <a:t>, </a:t>
            </a:r>
            <a:r>
              <a:rPr lang="ru-RU" sz="1400" b="1" i="1" dirty="0" err="1" smtClean="0"/>
              <a:t>Аткарского</a:t>
            </a:r>
            <a:r>
              <a:rPr lang="ru-RU" sz="1400" b="1" i="1" dirty="0" smtClean="0"/>
              <a:t> района, Томской области.</a:t>
            </a: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Протяженность:</a:t>
            </a:r>
            <a:r>
              <a:rPr lang="ru-RU" b="1" dirty="0" smtClean="0">
                <a:solidFill>
                  <a:srgbClr val="0070C0"/>
                </a:solidFill>
              </a:rPr>
              <a:t> </a:t>
            </a:r>
            <a:r>
              <a:rPr lang="ru-RU" sz="1400" b="1" i="1" dirty="0" smtClean="0"/>
              <a:t>700</a:t>
            </a:r>
            <a:r>
              <a:rPr lang="ru-RU" sz="1400" b="1" dirty="0" smtClean="0">
                <a:solidFill>
                  <a:srgbClr val="0070C0"/>
                </a:solidFill>
              </a:rPr>
              <a:t> </a:t>
            </a:r>
            <a:r>
              <a:rPr lang="ru-RU" sz="1400" b="1" dirty="0" smtClean="0"/>
              <a:t>м</a:t>
            </a:r>
            <a:endParaRPr lang="ru-RU" sz="1400" b="1" dirty="0">
              <a:solidFill>
                <a:srgbClr val="0070C0"/>
              </a:solidFill>
            </a:endParaRPr>
          </a:p>
          <a:p>
            <a:pPr>
              <a:lnSpc>
                <a:spcPts val="2000"/>
              </a:lnSpc>
            </a:pPr>
            <a:r>
              <a:rPr lang="ru-RU" b="1" dirty="0">
                <a:solidFill>
                  <a:srgbClr val="008080"/>
                </a:solidFill>
              </a:rPr>
              <a:t>Землепользователь:</a:t>
            </a:r>
            <a:r>
              <a:rPr lang="ru-RU" b="1" dirty="0">
                <a:solidFill>
                  <a:srgbClr val="0070C0"/>
                </a:solidFill>
              </a:rPr>
              <a:t> </a:t>
            </a:r>
            <a:r>
              <a:rPr lang="ru-RU" sz="1400" b="1" i="1" dirty="0"/>
              <a:t>администрация </a:t>
            </a:r>
            <a:r>
              <a:rPr lang="ru-RU" sz="1400" b="1" i="1" dirty="0" err="1" smtClean="0"/>
              <a:t>с.Даниловка</a:t>
            </a:r>
            <a:r>
              <a:rPr lang="ru-RU" sz="1400" b="1" i="1" dirty="0" smtClean="0"/>
              <a:t>/ МАДОУ «Солнышко»</a:t>
            </a:r>
            <a:endParaRPr lang="ru-RU" sz="1400" b="1" i="1" dirty="0"/>
          </a:p>
          <a:p>
            <a:pPr>
              <a:lnSpc>
                <a:spcPts val="2000"/>
              </a:lnSpc>
            </a:pPr>
            <a:r>
              <a:rPr lang="ru-RU" b="1" dirty="0">
                <a:solidFill>
                  <a:srgbClr val="008080"/>
                </a:solidFill>
              </a:rPr>
              <a:t>Маршрут разработан</a:t>
            </a:r>
            <a:r>
              <a:rPr lang="ru-RU" dirty="0">
                <a:solidFill>
                  <a:srgbClr val="008080"/>
                </a:solidFill>
              </a:rPr>
              <a:t>:</a:t>
            </a:r>
            <a:r>
              <a:rPr lang="ru-RU" dirty="0">
                <a:solidFill>
                  <a:srgbClr val="009999"/>
                </a:solidFill>
              </a:rPr>
              <a:t> </a:t>
            </a:r>
            <a:r>
              <a:rPr lang="ru-RU" sz="1400" i="1" dirty="0" smtClean="0"/>
              <a:t>в 2022 году</a:t>
            </a: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Назначение </a:t>
            </a:r>
            <a:r>
              <a:rPr lang="ru-RU" b="1" dirty="0">
                <a:solidFill>
                  <a:srgbClr val="008080"/>
                </a:solidFill>
              </a:rPr>
              <a:t>экологической тропы: </a:t>
            </a:r>
            <a:r>
              <a:rPr lang="ru-RU" sz="1400" b="1" i="1" dirty="0"/>
              <a:t>просвещение, обучение, экологическое воспитание</a:t>
            </a:r>
            <a:endParaRPr lang="ru-RU" sz="1400" b="1" i="1" dirty="0" smtClean="0">
              <a:solidFill>
                <a:srgbClr val="0070C0"/>
              </a:solidFill>
            </a:endParaRPr>
          </a:p>
          <a:p>
            <a:r>
              <a:rPr lang="ru-RU" b="1" dirty="0" smtClean="0">
                <a:solidFill>
                  <a:srgbClr val="008080"/>
                </a:solidFill>
              </a:rPr>
              <a:t>Режим использования: </a:t>
            </a:r>
            <a:r>
              <a:rPr lang="ru-RU" sz="1400" b="1" i="1" dirty="0"/>
              <a:t>в течение всего </a:t>
            </a:r>
            <a:r>
              <a:rPr lang="ru-RU" sz="1400" b="1" i="1" dirty="0" smtClean="0"/>
              <a:t>года/ </a:t>
            </a:r>
            <a:r>
              <a:rPr lang="ru-RU" sz="1400" b="1" i="1" dirty="0"/>
              <a:t>в теплое время </a:t>
            </a:r>
            <a:r>
              <a:rPr lang="ru-RU" sz="1400" b="1" i="1" dirty="0" smtClean="0"/>
              <a:t>года/ </a:t>
            </a:r>
            <a:r>
              <a:rPr lang="ru-RU" sz="1400" b="1" i="1" dirty="0"/>
              <a:t>в </a:t>
            </a:r>
            <a:r>
              <a:rPr lang="ru-RU" sz="1400" b="1" i="1" dirty="0" smtClean="0"/>
              <a:t>бесснежный период</a:t>
            </a:r>
            <a:endParaRPr lang="ru-RU" sz="1400" b="1" i="1" dirty="0" smtClean="0">
              <a:solidFill>
                <a:srgbClr val="0070C0"/>
              </a:solidFill>
            </a:endParaRP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Допустимая </a:t>
            </a:r>
            <a:r>
              <a:rPr lang="ru-RU" b="1" dirty="0">
                <a:solidFill>
                  <a:srgbClr val="008080"/>
                </a:solidFill>
              </a:rPr>
              <a:t>нагрузка на </a:t>
            </a:r>
            <a:r>
              <a:rPr lang="ru-RU" b="1" dirty="0" err="1" smtClean="0">
                <a:solidFill>
                  <a:srgbClr val="008080"/>
                </a:solidFill>
              </a:rPr>
              <a:t>экотропу</a:t>
            </a:r>
            <a:r>
              <a:rPr lang="ru-RU" b="1" dirty="0" smtClean="0">
                <a:solidFill>
                  <a:srgbClr val="008080"/>
                </a:solidFill>
              </a:rPr>
              <a:t>: </a:t>
            </a:r>
            <a:r>
              <a:rPr lang="ru-RU" sz="1400" b="1" i="1" dirty="0"/>
              <a:t>(максимальное количество посетителей в неделю</a:t>
            </a:r>
            <a:r>
              <a:rPr lang="ru-RU" sz="1400" b="1" i="1" dirty="0" smtClean="0"/>
              <a:t>)</a:t>
            </a:r>
            <a:endParaRPr lang="ru-RU" sz="1400" b="1" i="1" dirty="0" smtClean="0">
              <a:solidFill>
                <a:srgbClr val="0070C0"/>
              </a:solidFill>
            </a:endParaRP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Краткое </a:t>
            </a:r>
            <a:r>
              <a:rPr lang="ru-RU" b="1" dirty="0">
                <a:solidFill>
                  <a:srgbClr val="008080"/>
                </a:solidFill>
              </a:rPr>
              <a:t>описание границ маршрута: </a:t>
            </a:r>
            <a:r>
              <a:rPr lang="ru-RU" sz="1400" b="1" i="1" dirty="0"/>
              <a:t>начало маршрута </a:t>
            </a:r>
            <a:r>
              <a:rPr lang="ru-RU" sz="1400" b="1" i="1" dirty="0" smtClean="0"/>
              <a:t>–вход в парк, </a:t>
            </a:r>
            <a:r>
              <a:rPr lang="ru-RU" sz="1400" b="1" i="1" dirty="0"/>
              <a:t>затем </a:t>
            </a:r>
            <a:r>
              <a:rPr lang="ru-RU" sz="1400" b="1" i="1" dirty="0" smtClean="0"/>
              <a:t>… и завершает </a:t>
            </a:r>
            <a:r>
              <a:rPr lang="ru-RU" sz="1400" b="1" i="1" dirty="0"/>
              <a:t>маршрут река </a:t>
            </a:r>
            <a:r>
              <a:rPr lang="ru-RU" sz="1400" b="1" i="1" dirty="0" err="1" smtClean="0"/>
              <a:t>Лаверза</a:t>
            </a:r>
            <a:r>
              <a:rPr lang="ru-RU" sz="1400" b="1" i="1" dirty="0" smtClean="0"/>
              <a:t>.</a:t>
            </a:r>
            <a:endParaRPr lang="ru-RU" sz="1400" b="1" i="1" dirty="0" smtClean="0">
              <a:solidFill>
                <a:srgbClr val="0070C0"/>
              </a:solidFill>
            </a:endParaRPr>
          </a:p>
          <a:p>
            <a:pPr>
              <a:lnSpc>
                <a:spcPts val="2000"/>
              </a:lnSpc>
            </a:pPr>
            <a:r>
              <a:rPr lang="ru-RU" b="1" dirty="0">
                <a:solidFill>
                  <a:srgbClr val="008080"/>
                </a:solidFill>
              </a:rPr>
              <a:t>Основные объекты на тропе: </a:t>
            </a:r>
            <a:r>
              <a:rPr lang="ru-RU" sz="1400" b="1" i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остановка №1 – «Начало тропы»; остановка №2 – «…»; остановка №3 – «…», остановка №4 –  «…».</a:t>
            </a: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Состояние </a:t>
            </a:r>
            <a:r>
              <a:rPr lang="ru-RU" b="1" dirty="0">
                <a:solidFill>
                  <a:srgbClr val="008080"/>
                </a:solidFill>
              </a:rPr>
              <a:t>экологической тропы</a:t>
            </a:r>
            <a:r>
              <a:rPr lang="ru-RU" b="1" dirty="0" smtClean="0">
                <a:solidFill>
                  <a:srgbClr val="008080"/>
                </a:solidFill>
              </a:rPr>
              <a:t>: </a:t>
            </a:r>
            <a:r>
              <a:rPr lang="ru-RU" sz="1400" b="1" i="1" dirty="0" smtClean="0"/>
              <a:t>отличное/хорошее/удовлетворительное/неудовлетворительное</a:t>
            </a:r>
            <a:endParaRPr lang="ru-RU" sz="1400" b="1" i="1" dirty="0"/>
          </a:p>
          <a:p>
            <a:pPr>
              <a:lnSpc>
                <a:spcPts val="2000"/>
              </a:lnSpc>
            </a:pPr>
            <a:r>
              <a:rPr lang="ru-RU" b="1" dirty="0">
                <a:solidFill>
                  <a:srgbClr val="008080"/>
                </a:solidFill>
              </a:rPr>
              <a:t>Тип тропы</a:t>
            </a:r>
            <a:r>
              <a:rPr lang="ru-RU" b="1" dirty="0" smtClean="0">
                <a:solidFill>
                  <a:srgbClr val="008080"/>
                </a:solidFill>
              </a:rPr>
              <a:t>: </a:t>
            </a:r>
            <a:r>
              <a:rPr lang="ru-RU" sz="1400" b="1" i="1" dirty="0"/>
              <a:t>кольцевая/линейная</a:t>
            </a:r>
            <a:endParaRPr lang="ru-RU" sz="1400" b="1" i="1" dirty="0">
              <a:solidFill>
                <a:srgbClr val="0070C0"/>
              </a:solidFill>
            </a:endParaRPr>
          </a:p>
          <a:p>
            <a:pPr>
              <a:lnSpc>
                <a:spcPts val="2000"/>
              </a:lnSpc>
            </a:pPr>
            <a:r>
              <a:rPr lang="ru-RU" b="1" dirty="0">
                <a:solidFill>
                  <a:srgbClr val="008080"/>
                </a:solidFill>
              </a:rPr>
              <a:t>Необходимые мероприятия: </a:t>
            </a:r>
            <a:r>
              <a:rPr lang="ru-RU" sz="1400" b="1" i="1" dirty="0"/>
              <a:t>укрепление табличек, оборудование малыми формами </a:t>
            </a:r>
            <a:r>
              <a:rPr lang="ru-RU" sz="1400" b="1" i="1" dirty="0" smtClean="0"/>
              <a:t>архитектуры, установка </a:t>
            </a:r>
            <a:r>
              <a:rPr lang="ru-RU" sz="1400" b="1" i="1" dirty="0" smtClean="0"/>
              <a:t>знаков </a:t>
            </a:r>
            <a:r>
              <a:rPr lang="ru-RU" sz="1400" b="1" i="1" dirty="0" smtClean="0"/>
              <a:t>и т.д.</a:t>
            </a:r>
            <a:endParaRPr lang="ru-RU" sz="1400" b="1" dirty="0" smtClean="0">
              <a:solidFill>
                <a:srgbClr val="0070C0"/>
              </a:solidFill>
            </a:endParaRP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Охрану </a:t>
            </a:r>
            <a:r>
              <a:rPr lang="ru-RU" b="1" dirty="0">
                <a:solidFill>
                  <a:srgbClr val="008080"/>
                </a:solidFill>
              </a:rPr>
              <a:t>маршрута осуществляют</a:t>
            </a:r>
            <a:r>
              <a:rPr lang="ru-RU" b="1" dirty="0" smtClean="0">
                <a:solidFill>
                  <a:srgbClr val="008080"/>
                </a:solidFill>
              </a:rPr>
              <a:t>:</a:t>
            </a:r>
            <a:r>
              <a:rPr lang="ru-RU" b="1" dirty="0" smtClean="0">
                <a:solidFill>
                  <a:srgbClr val="0070C0"/>
                </a:solidFill>
              </a:rPr>
              <a:t> </a:t>
            </a:r>
            <a:r>
              <a:rPr lang="ru-RU" sz="1400" b="1" i="1" dirty="0"/>
              <a:t>учащиеся школы и </a:t>
            </a:r>
            <a:r>
              <a:rPr lang="ru-RU" sz="1400" b="1" i="1" dirty="0" smtClean="0"/>
              <a:t>учителя…</a:t>
            </a:r>
            <a:r>
              <a:rPr lang="ru-RU" sz="1400" b="1" dirty="0" smtClean="0"/>
              <a:t>?</a:t>
            </a:r>
            <a:endParaRPr lang="ru-RU" sz="1400" b="1" dirty="0">
              <a:solidFill>
                <a:srgbClr val="0070C0"/>
              </a:solidFill>
            </a:endParaRPr>
          </a:p>
          <a:p>
            <a:pPr>
              <a:lnSpc>
                <a:spcPts val="2000"/>
              </a:lnSpc>
            </a:pPr>
            <a:r>
              <a:rPr lang="ru-RU" b="1" dirty="0">
                <a:solidFill>
                  <a:srgbClr val="008080"/>
                </a:solidFill>
              </a:rPr>
              <a:t>Формы работы: </a:t>
            </a:r>
            <a:r>
              <a:rPr lang="ru-RU" sz="1400" b="1" i="1" dirty="0"/>
              <a:t>экскурсии, уроки под открытым небом, </a:t>
            </a:r>
            <a:r>
              <a:rPr lang="ru-RU" sz="1400" b="1" i="1" dirty="0" smtClean="0"/>
              <a:t>исследовательские </a:t>
            </a:r>
            <a:r>
              <a:rPr lang="ru-RU" sz="1400" b="1" i="1" dirty="0" smtClean="0"/>
              <a:t>занятия</a:t>
            </a:r>
            <a:r>
              <a:rPr lang="ru-RU" sz="1400" b="1" i="1" dirty="0"/>
              <a:t>, </a:t>
            </a:r>
            <a:r>
              <a:rPr lang="ru-RU" sz="1400" b="1" i="1" dirty="0" err="1"/>
              <a:t>квест</a:t>
            </a:r>
            <a:r>
              <a:rPr lang="ru-RU" sz="1400" b="1" i="1" dirty="0"/>
              <a:t>-игры, </a:t>
            </a:r>
            <a:r>
              <a:rPr lang="ru-RU" sz="1400" b="1" i="1" dirty="0" smtClean="0"/>
              <a:t>практические </a:t>
            </a:r>
            <a:r>
              <a:rPr lang="ru-RU" sz="1400" b="1" i="1" dirty="0"/>
              <a:t>работы, </a:t>
            </a:r>
            <a:r>
              <a:rPr lang="ru-RU" sz="1400" b="1" i="1" dirty="0" smtClean="0"/>
              <a:t>акции и т.д</a:t>
            </a:r>
            <a:r>
              <a:rPr lang="ru-RU" sz="1400" i="1" dirty="0" smtClean="0"/>
              <a:t>.</a:t>
            </a:r>
            <a:endParaRPr lang="ru-RU" sz="1400" b="1" dirty="0" smtClean="0">
              <a:solidFill>
                <a:srgbClr val="0070C0"/>
              </a:solidFill>
            </a:endParaRPr>
          </a:p>
          <a:p>
            <a:pPr>
              <a:lnSpc>
                <a:spcPts val="2000"/>
              </a:lnSpc>
            </a:pPr>
            <a:r>
              <a:rPr lang="ru-RU" b="1" dirty="0">
                <a:solidFill>
                  <a:srgbClr val="008080"/>
                </a:solidFill>
              </a:rPr>
              <a:t>Маршрут разработан: </a:t>
            </a:r>
            <a:r>
              <a:rPr lang="ru-RU" sz="1400" b="1" i="1" dirty="0"/>
              <a:t>Иванов Иван </a:t>
            </a:r>
            <a:r>
              <a:rPr lang="ru-RU" sz="1400" b="1" i="1" dirty="0" err="1"/>
              <a:t>Иваныч</a:t>
            </a:r>
            <a:endParaRPr lang="ru-RU" sz="1400" b="1" i="1" dirty="0"/>
          </a:p>
          <a:p>
            <a:pPr>
              <a:lnSpc>
                <a:spcPts val="2000"/>
              </a:lnSpc>
            </a:pPr>
            <a:r>
              <a:rPr lang="ru-RU" b="1" dirty="0">
                <a:solidFill>
                  <a:srgbClr val="008080"/>
                </a:solidFill>
              </a:rPr>
              <a:t>Описание экскурсионных объектов на маршруте: </a:t>
            </a:r>
            <a:r>
              <a:rPr lang="ru-RU" sz="1400" b="1" i="1" dirty="0"/>
              <a:t>(Приложение 1). </a:t>
            </a: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Правила </a:t>
            </a:r>
            <a:r>
              <a:rPr lang="ru-RU" b="1" dirty="0">
                <a:solidFill>
                  <a:srgbClr val="008080"/>
                </a:solidFill>
              </a:rPr>
              <a:t>техники </a:t>
            </a:r>
            <a:r>
              <a:rPr lang="ru-RU" b="1" dirty="0" smtClean="0">
                <a:solidFill>
                  <a:srgbClr val="008080"/>
                </a:solidFill>
              </a:rPr>
              <a:t>безопасности и поведения посетителей : </a:t>
            </a:r>
            <a:r>
              <a:rPr lang="ru-RU" sz="1400" i="1" dirty="0"/>
              <a:t>(</a:t>
            </a:r>
            <a:r>
              <a:rPr lang="ru-RU" sz="1400" b="1" i="1" dirty="0" smtClean="0"/>
              <a:t>Приложение 2)</a:t>
            </a:r>
            <a:endParaRPr lang="ru-RU" sz="1400" b="1" dirty="0" smtClean="0">
              <a:solidFill>
                <a:srgbClr val="0070C0"/>
              </a:solidFill>
            </a:endParaRPr>
          </a:p>
          <a:p>
            <a:pPr>
              <a:lnSpc>
                <a:spcPts val="2000"/>
              </a:lnSpc>
            </a:pPr>
            <a:r>
              <a:rPr lang="ru-RU" b="1" dirty="0" smtClean="0">
                <a:solidFill>
                  <a:srgbClr val="008080"/>
                </a:solidFill>
              </a:rPr>
              <a:t>Карта-схема </a:t>
            </a:r>
            <a:r>
              <a:rPr lang="ru-RU" b="1" dirty="0">
                <a:solidFill>
                  <a:srgbClr val="008080"/>
                </a:solidFill>
              </a:rPr>
              <a:t>маршрута</a:t>
            </a:r>
            <a:r>
              <a:rPr lang="ru-RU" b="1" dirty="0" smtClean="0">
                <a:solidFill>
                  <a:srgbClr val="008080"/>
                </a:solidFill>
              </a:rPr>
              <a:t>: </a:t>
            </a:r>
            <a:r>
              <a:rPr lang="ru-RU" sz="1400" b="1" i="1" dirty="0"/>
              <a:t>(Приложение3)</a:t>
            </a:r>
          </a:p>
          <a:p>
            <a:pPr>
              <a:lnSpc>
                <a:spcPts val="2000"/>
              </a:lnSpc>
            </a:pPr>
            <a:endParaRPr lang="ru-RU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837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Прямоугольник 14"/>
          <p:cNvSpPr/>
          <p:nvPr/>
        </p:nvSpPr>
        <p:spPr>
          <a:xfrm>
            <a:off x="9073662" y="6147582"/>
            <a:ext cx="267286" cy="39389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97213" y="2501838"/>
            <a:ext cx="8724900" cy="640081"/>
          </a:xfrm>
        </p:spPr>
        <p:txBody>
          <a:bodyPr rtlCol="0"/>
          <a:lstStyle/>
          <a:p>
            <a:pPr rtl="0"/>
            <a:r>
              <a:rPr lang="ru-RU" b="1" dirty="0" smtClean="0">
                <a:solidFill>
                  <a:srgbClr val="808000"/>
                </a:solidFill>
              </a:rPr>
              <a:t>План комплексного проекта экологической тропы</a:t>
            </a:r>
            <a:endParaRPr lang="ru-RU" b="1" dirty="0">
              <a:solidFill>
                <a:srgbClr val="808000"/>
              </a:solidFill>
            </a:endParaRPr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822113" y="6356350"/>
            <a:ext cx="369887" cy="365125"/>
          </a:xfrm>
        </p:spPr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8</a:t>
            </a:fld>
            <a:endParaRPr lang="ru-RU"/>
          </a:p>
        </p:txBody>
      </p:sp>
      <p:pic>
        <p:nvPicPr>
          <p:cNvPr id="9" name="Рисунок 8" descr="Сельскохозяйственные угодья" title="Сельскохозяйственные угодья"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661" b="4661"/>
          <a:stretch>
            <a:fillRect/>
          </a:stretch>
        </p:blipFill>
        <p:spPr>
          <a:xfrm>
            <a:off x="0" y="167746"/>
            <a:ext cx="3775986" cy="3743395"/>
          </a:xfrm>
        </p:spPr>
      </p:pic>
      <p:sp>
        <p:nvSpPr>
          <p:cNvPr id="12" name="TextBox 11"/>
          <p:cNvSpPr txBox="1"/>
          <p:nvPr/>
        </p:nvSpPr>
        <p:spPr>
          <a:xfrm>
            <a:off x="3981605" y="1801257"/>
            <a:ext cx="7819832" cy="4362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ts val="3700"/>
              </a:lnSpc>
              <a:buAutoNum type="arabicPeriod"/>
            </a:pPr>
            <a:r>
              <a:rPr lang="ru-RU" sz="2800" b="1" i="1" dirty="0" smtClean="0">
                <a:solidFill>
                  <a:srgbClr val="333300"/>
                </a:solidFill>
              </a:rPr>
              <a:t>Приказ </a:t>
            </a:r>
            <a:r>
              <a:rPr lang="ru-RU" sz="2800" b="1" i="1" dirty="0">
                <a:solidFill>
                  <a:srgbClr val="333300"/>
                </a:solidFill>
              </a:rPr>
              <a:t>о создании </a:t>
            </a:r>
            <a:r>
              <a:rPr lang="ru-RU" sz="2800" b="1" i="1" dirty="0" err="1">
                <a:solidFill>
                  <a:srgbClr val="333300"/>
                </a:solidFill>
              </a:rPr>
              <a:t>экотропы</a:t>
            </a:r>
            <a:endParaRPr lang="ru-RU" sz="2800" b="1" i="1" dirty="0">
              <a:solidFill>
                <a:srgbClr val="333300"/>
              </a:solidFill>
            </a:endParaRPr>
          </a:p>
          <a:p>
            <a:pPr marL="342900" indent="-342900">
              <a:lnSpc>
                <a:spcPts val="3700"/>
              </a:lnSpc>
              <a:buAutoNum type="arabicPeriod"/>
            </a:pPr>
            <a:r>
              <a:rPr lang="ru-RU" sz="2800" b="1" i="1" dirty="0">
                <a:solidFill>
                  <a:srgbClr val="333300"/>
                </a:solidFill>
              </a:rPr>
              <a:t>Положение о </a:t>
            </a:r>
            <a:r>
              <a:rPr lang="ru-RU" sz="2800" b="1" i="1" dirty="0" err="1">
                <a:solidFill>
                  <a:srgbClr val="333300"/>
                </a:solidFill>
              </a:rPr>
              <a:t>экотропе</a:t>
            </a:r>
            <a:endParaRPr lang="ru-RU" sz="2800" b="1" i="1" dirty="0">
              <a:solidFill>
                <a:srgbClr val="333300"/>
              </a:solidFill>
            </a:endParaRPr>
          </a:p>
          <a:p>
            <a:pPr marL="342900" indent="-342900">
              <a:lnSpc>
                <a:spcPts val="3700"/>
              </a:lnSpc>
              <a:buAutoNum type="arabicPeriod"/>
            </a:pPr>
            <a:r>
              <a:rPr lang="ru-RU" sz="2800" b="1" i="1" dirty="0" smtClean="0">
                <a:solidFill>
                  <a:srgbClr val="333300"/>
                </a:solidFill>
              </a:rPr>
              <a:t>Паспорт </a:t>
            </a:r>
            <a:r>
              <a:rPr lang="ru-RU" sz="2800" b="1" i="1" dirty="0" err="1" smtClean="0">
                <a:solidFill>
                  <a:srgbClr val="333300"/>
                </a:solidFill>
              </a:rPr>
              <a:t>экотропы</a:t>
            </a:r>
            <a:r>
              <a:rPr lang="ru-RU" sz="2800" b="1" i="1" dirty="0" smtClean="0">
                <a:solidFill>
                  <a:srgbClr val="333300"/>
                </a:solidFill>
              </a:rPr>
              <a:t>.</a:t>
            </a:r>
          </a:p>
          <a:p>
            <a:pPr>
              <a:lnSpc>
                <a:spcPts val="3700"/>
              </a:lnSpc>
            </a:pPr>
            <a:r>
              <a:rPr lang="ru-RU" sz="2800" b="1" i="1" dirty="0" smtClean="0">
                <a:solidFill>
                  <a:srgbClr val="333300"/>
                </a:solidFill>
              </a:rPr>
              <a:t>4. </a:t>
            </a:r>
            <a:r>
              <a:rPr lang="ru-RU" sz="2800" b="1" i="1" dirty="0">
                <a:solidFill>
                  <a:srgbClr val="333300"/>
                </a:solidFill>
              </a:rPr>
              <a:t>Оценка современного состояния маршрута.</a:t>
            </a:r>
          </a:p>
          <a:p>
            <a:pPr>
              <a:lnSpc>
                <a:spcPts val="3700"/>
              </a:lnSpc>
            </a:pPr>
            <a:r>
              <a:rPr lang="ru-RU" sz="2800" b="1" i="1" dirty="0" smtClean="0">
                <a:solidFill>
                  <a:srgbClr val="333300"/>
                </a:solidFill>
              </a:rPr>
              <a:t>5. </a:t>
            </a:r>
            <a:r>
              <a:rPr lang="ru-RU" sz="2800" b="1" i="1" dirty="0">
                <a:solidFill>
                  <a:srgbClr val="333300"/>
                </a:solidFill>
              </a:rPr>
              <a:t>Рабочий проект обустройства </a:t>
            </a:r>
            <a:r>
              <a:rPr lang="ru-RU" sz="2800" b="1" i="1" dirty="0" smtClean="0">
                <a:solidFill>
                  <a:srgbClr val="333300"/>
                </a:solidFill>
              </a:rPr>
              <a:t>трассы.</a:t>
            </a:r>
          </a:p>
          <a:p>
            <a:pPr>
              <a:lnSpc>
                <a:spcPts val="3700"/>
              </a:lnSpc>
            </a:pPr>
            <a:r>
              <a:rPr lang="ru-RU" sz="2800" b="1" i="1" dirty="0" smtClean="0">
                <a:solidFill>
                  <a:srgbClr val="333300"/>
                </a:solidFill>
              </a:rPr>
              <a:t>6. </a:t>
            </a:r>
            <a:r>
              <a:rPr lang="ru-RU" sz="2800" b="1" i="1" dirty="0">
                <a:solidFill>
                  <a:srgbClr val="333300"/>
                </a:solidFill>
              </a:rPr>
              <a:t>Информационные материалы для </a:t>
            </a:r>
            <a:r>
              <a:rPr lang="ru-RU" sz="2800" b="1" i="1" dirty="0" smtClean="0">
                <a:solidFill>
                  <a:srgbClr val="333300"/>
                </a:solidFill>
              </a:rPr>
              <a:t>  организации </a:t>
            </a:r>
            <a:r>
              <a:rPr lang="ru-RU" sz="2800" b="1" i="1" dirty="0">
                <a:solidFill>
                  <a:srgbClr val="333300"/>
                </a:solidFill>
              </a:rPr>
              <a:t>экологического просвещения на маршруте </a:t>
            </a:r>
            <a:r>
              <a:rPr lang="ru-RU" sz="2800" b="1" i="1" dirty="0" err="1">
                <a:solidFill>
                  <a:srgbClr val="333300"/>
                </a:solidFill>
              </a:rPr>
              <a:t>экотропы</a:t>
            </a:r>
            <a:r>
              <a:rPr lang="ru-RU" sz="2800" b="1" i="1" dirty="0" smtClean="0">
                <a:solidFill>
                  <a:srgbClr val="333300"/>
                </a:solidFill>
              </a:rPr>
              <a:t>.</a:t>
            </a:r>
          </a:p>
          <a:p>
            <a:pPr>
              <a:lnSpc>
                <a:spcPts val="3700"/>
              </a:lnSpc>
            </a:pPr>
            <a:r>
              <a:rPr lang="ru-RU" sz="2800" b="1" i="1" dirty="0" smtClean="0">
                <a:solidFill>
                  <a:srgbClr val="333300"/>
                </a:solidFill>
              </a:rPr>
              <a:t>7. </a:t>
            </a:r>
            <a:r>
              <a:rPr lang="ru-RU" sz="2800" b="1" i="1" dirty="0">
                <a:solidFill>
                  <a:srgbClr val="333300"/>
                </a:solidFill>
              </a:rPr>
              <a:t>Смета затрат на обустройство </a:t>
            </a:r>
            <a:r>
              <a:rPr lang="ru-RU" sz="2800" b="1" i="1" dirty="0" smtClean="0">
                <a:solidFill>
                  <a:srgbClr val="333300"/>
                </a:solidFill>
              </a:rPr>
              <a:t>маршрута.</a:t>
            </a:r>
            <a:endParaRPr lang="ru-RU" sz="2800" b="1" i="1" dirty="0">
              <a:solidFill>
                <a:srgbClr val="333300"/>
              </a:solidFill>
            </a:endParaRP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7085" y="4089443"/>
            <a:ext cx="1881815" cy="2449469"/>
          </a:xfrm>
          <a:prstGeom prst="rect">
            <a:avLst/>
          </a:prstGeom>
        </p:spPr>
      </p:pic>
      <p:sp>
        <p:nvSpPr>
          <p:cNvPr id="14" name="Скругленный прямоугольник 13"/>
          <p:cNvSpPr/>
          <p:nvPr/>
        </p:nvSpPr>
        <p:spPr>
          <a:xfrm>
            <a:off x="3755310" y="1787909"/>
            <a:ext cx="8046127" cy="4641458"/>
          </a:xfrm>
          <a:prstGeom prst="roundRect">
            <a:avLst>
              <a:gd name="adj" fmla="val 10100"/>
            </a:avLst>
          </a:prstGeom>
          <a:solidFill>
            <a:srgbClr val="808000">
              <a:alpha val="45882"/>
            </a:srgbClr>
          </a:solidFill>
          <a:ln w="3175">
            <a:solidFill>
              <a:srgbClr val="8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кругленный прямоугольник 2"/>
          <p:cNvSpPr/>
          <p:nvPr/>
        </p:nvSpPr>
        <p:spPr>
          <a:xfrm>
            <a:off x="1258645" y="322730"/>
            <a:ext cx="10933355" cy="710004"/>
          </a:xfrm>
          <a:prstGeom prst="roundRect">
            <a:avLst>
              <a:gd name="adj" fmla="val 50000"/>
            </a:avLst>
          </a:prstGeom>
          <a:solidFill>
            <a:schemeClr val="accent6">
              <a:lumMod val="7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Заголовок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254" y="1692197"/>
            <a:ext cx="9522422" cy="537882"/>
          </a:xfrm>
        </p:spPr>
        <p:txBody>
          <a:bodyPr rtlCol="0"/>
          <a:lstStyle/>
          <a:p>
            <a:pPr rtl="0"/>
            <a:r>
              <a:rPr lang="ru-RU" sz="3200" b="1" dirty="0" smtClean="0">
                <a:solidFill>
                  <a:schemeClr val="bg1"/>
                </a:solidFill>
              </a:rPr>
              <a:t>Этапы работы над проектом экологической тропы </a:t>
            </a:r>
            <a:endParaRPr lang="ru-RU" sz="3200" b="1" i="1" dirty="0">
              <a:solidFill>
                <a:schemeClr val="bg1"/>
              </a:solidFill>
            </a:endParaRPr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9</a:t>
            </a:fld>
            <a:endParaRPr lang="ru-RU"/>
          </a:p>
        </p:txBody>
      </p:sp>
      <p:pic>
        <p:nvPicPr>
          <p:cNvPr id="7" name="Рисунок 6" descr="Размытое изображение зеленых почек" title="Размытое изображение зеленых почек">
            <a:extLst>
              <a:ext uri="{FF2B5EF4-FFF2-40B4-BE49-F238E27FC236}">
                <a16:creationId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21515"/>
            <a:ext cx="2062001" cy="1670682"/>
          </a:xfr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39936" y="6187382"/>
            <a:ext cx="2310584" cy="670618"/>
          </a:xfrm>
          <a:prstGeom prst="rect">
            <a:avLst/>
          </a:prstGeom>
        </p:spPr>
      </p:pic>
      <p:sp>
        <p:nvSpPr>
          <p:cNvPr id="6" name="Скругленный прямоугольник 5"/>
          <p:cNvSpPr/>
          <p:nvPr/>
        </p:nvSpPr>
        <p:spPr>
          <a:xfrm>
            <a:off x="8401722" y="1032734"/>
            <a:ext cx="3388659" cy="519613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TextBox 8"/>
          <p:cNvSpPr txBox="1"/>
          <p:nvPr/>
        </p:nvSpPr>
        <p:spPr>
          <a:xfrm>
            <a:off x="8887720" y="1050950"/>
            <a:ext cx="28185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solidFill>
                  <a:schemeClr val="accent6">
                    <a:lumMod val="75000"/>
                  </a:schemeClr>
                </a:solidFill>
              </a:rPr>
              <a:t>Работа </a:t>
            </a:r>
            <a:r>
              <a:rPr lang="ru-RU" sz="2400" b="1" dirty="0" err="1" smtClean="0">
                <a:solidFill>
                  <a:schemeClr val="accent6">
                    <a:lumMod val="75000"/>
                  </a:schemeClr>
                </a:solidFill>
              </a:rPr>
              <a:t>экотропы</a:t>
            </a:r>
            <a:endParaRPr lang="ru-RU" sz="2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0" name="Овал 9"/>
          <p:cNvSpPr/>
          <p:nvPr/>
        </p:nvSpPr>
        <p:spPr>
          <a:xfrm>
            <a:off x="8386061" y="1041841"/>
            <a:ext cx="517319" cy="501397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TextBox 10"/>
          <p:cNvSpPr txBox="1"/>
          <p:nvPr/>
        </p:nvSpPr>
        <p:spPr>
          <a:xfrm>
            <a:off x="8486101" y="989395"/>
            <a:ext cx="2259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chemeClr val="accent6">
                    <a:lumMod val="75000"/>
                  </a:schemeClr>
                </a:solidFill>
              </a:rPr>
              <a:t>4</a:t>
            </a:r>
            <a:endParaRPr lang="ru-RU" sz="28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28" name="Рисунок 2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4391" y="5039798"/>
            <a:ext cx="12058933" cy="1791392"/>
          </a:xfrm>
          <a:prstGeom prst="rect">
            <a:avLst/>
          </a:prstGeom>
        </p:spPr>
      </p:pic>
      <p:pic>
        <p:nvPicPr>
          <p:cNvPr id="29" name="Рисунок 2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36792" y="5143416"/>
            <a:ext cx="1386249" cy="1201062"/>
          </a:xfrm>
          <a:prstGeom prst="rect">
            <a:avLst/>
          </a:prstGeom>
        </p:spPr>
      </p:pic>
      <p:pic>
        <p:nvPicPr>
          <p:cNvPr id="14" name="Рисунок 1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9170" y="2377440"/>
            <a:ext cx="4261909" cy="255874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 rotWithShape="1">
          <a:blip r:embed="rId8"/>
          <a:srcRect r="12963"/>
          <a:stretch/>
        </p:blipFill>
        <p:spPr>
          <a:xfrm>
            <a:off x="7921079" y="2377440"/>
            <a:ext cx="4270921" cy="2558740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2333697"/>
            <a:ext cx="3838508" cy="27061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7726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669_TF78453729" id="{325D1525-F997-4C6E-A92A-9CC7E08E764B}" vid="{5B30B6F4-5FB2-4158-B863-7D88C0C778DB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258AE14-BE87-4F2F-9922-71301CC22076}">
  <ds:schemaRefs>
    <ds:schemaRef ds:uri="6dc4bcd6-49db-4c07-9060-8acfc67cef9f"/>
    <ds:schemaRef ds:uri="http://schemas.microsoft.com/office/2006/documentManagement/types"/>
    <ds:schemaRef ds:uri="http://schemas.microsoft.com/office/infopath/2007/PartnerControls"/>
    <ds:schemaRef ds:uri="fb0879af-3eba-417a-a55a-ffe6dcd6ca77"/>
    <ds:schemaRef ds:uri="http://purl.org/dc/elements/1.1/"/>
    <ds:schemaRef ds:uri="http://schemas.microsoft.com/office/2006/metadata/properties"/>
    <ds:schemaRef ds:uri="http://schemas.microsoft.com/sharepoint/v3"/>
    <ds:schemaRef ds:uri="http://purl.org/dc/terms/"/>
    <ds:schemaRef ds:uri="http://schemas.openxmlformats.org/package/2006/metadata/core-properties"/>
    <ds:schemaRef ds:uri="http://www.w3.org/XML/1998/namespace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Презентация (гармоничное оформление)</Template>
  <TotalTime>0</TotalTime>
  <Words>643</Words>
  <Application>Microsoft Office PowerPoint</Application>
  <PresentationFormat>Широкоэкранный</PresentationFormat>
  <Paragraphs>115</Paragraphs>
  <Slides>11</Slides>
  <Notes>11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11</vt:i4>
      </vt:variant>
    </vt:vector>
  </HeadingPairs>
  <TitlesOfParts>
    <vt:vector size="18" baseType="lpstr">
      <vt:lpstr>Arial</vt:lpstr>
      <vt:lpstr>Calibri</vt:lpstr>
      <vt:lpstr>Corbel</vt:lpstr>
      <vt:lpstr>Garamond</vt:lpstr>
      <vt:lpstr>Times New Roman</vt:lpstr>
      <vt:lpstr>Wingdings</vt:lpstr>
      <vt:lpstr>Тема Office</vt:lpstr>
      <vt:lpstr>Этапы создания проекта экологической тропы</vt:lpstr>
      <vt:lpstr>Виды работ</vt:lpstr>
      <vt:lpstr>Этапы работы над проектом экологической тропы </vt:lpstr>
      <vt:lpstr>Этапы работы над проектом экологической тропы </vt:lpstr>
      <vt:lpstr>Глазомерная маршрутная съемка</vt:lpstr>
      <vt:lpstr>Этапы работы над проектом экологической тропы </vt:lpstr>
      <vt:lpstr>Паспорт проекта</vt:lpstr>
      <vt:lpstr>План комплексного проекта экологической тропы</vt:lpstr>
      <vt:lpstr>Этапы работы над проектом экологической тропы </vt:lpstr>
      <vt:lpstr>Самый простой вариант оборудования экотропы </vt:lpstr>
      <vt:lpstr>Спасибо!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2022-04-01T08:56:11Z</dcterms:created>
  <dcterms:modified xsi:type="dcterms:W3CDTF">2022-04-06T10:17:27Z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