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FC49C-27A8-48E6-A9B5-E9D5638C67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0D555-7F9A-48A9-9356-B02B7F636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F8B52F8-23F9-47C3-A43F-E70A441CDFEC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91235B2-AAF4-4F58-A626-E364D88C2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540E-D274-4F01-B006-6EE0EA454498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35B2-AAF4-4F58-A626-E364D88C2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CA44-FABA-45FB-B296-85C6E5B5638E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35B2-AAF4-4F58-A626-E364D88C2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92920B-E405-4691-AE91-65A64D654BB6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1235B2-AAF4-4F58-A626-E364D88C2E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1956653-F5E5-4D87-AF9F-47C0B9B3B360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1235B2-AAF4-4F58-A626-E364D88C2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C101-DA98-4665-A880-E493F1370926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35B2-AAF4-4F58-A626-E364D88C2E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0CE2-BE50-4484-8DCF-FD64BC73B1E5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35B2-AAF4-4F58-A626-E364D88C2E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01E7B1-AE4C-462B-AEBB-884EBEF9A3CF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1235B2-AAF4-4F58-A626-E364D88C2E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825E-3771-4E34-8414-B9E7E3A7D8A9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35B2-AAF4-4F58-A626-E364D88C2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A4F659-4D27-48D2-881F-71188F1773B0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1235B2-AAF4-4F58-A626-E364D88C2E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9B151F-3BB0-4DE6-8822-F756CA03180F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1235B2-AAF4-4F58-A626-E364D88C2E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EFCDC1-617D-423D-8E8C-848B689771D7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1235B2-AAF4-4F58-A626-E364D88C2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71480"/>
            <a:ext cx="6929486" cy="264320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Общие рекомендации по созданию экологических троп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и.о. н</a:t>
            </a:r>
            <a:r>
              <a:rPr lang="ru-RU" dirty="0" smtClean="0"/>
              <a:t>ачальника </a:t>
            </a:r>
            <a:r>
              <a:rPr lang="ru-RU" dirty="0" smtClean="0"/>
              <a:t>отдела по работе с общественностью ОГБУ «Облкомприрода»</a:t>
            </a:r>
          </a:p>
          <a:p>
            <a:pPr algn="r"/>
            <a:r>
              <a:rPr lang="ru-RU" dirty="0" smtClean="0"/>
              <a:t>О.В. Запрягаева</a:t>
            </a:r>
            <a:endParaRPr lang="ru-RU" dirty="0"/>
          </a:p>
        </p:txBody>
      </p:sp>
      <p:pic>
        <p:nvPicPr>
          <p:cNvPr id="1026" name="Picture 2" descr="C:\Скокшина\рабочие материалы для макетов\логотипы и гербы\Логотип ОГБУ прозр. 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357562"/>
            <a:ext cx="1428760" cy="1426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Организация экологической тропы способствует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428736"/>
            <a:ext cx="7467600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проведению учебной  работы по вопросам охраны природы;</a:t>
            </a:r>
          </a:p>
          <a:p>
            <a:pPr algn="just">
              <a:buNone/>
            </a:pPr>
            <a:r>
              <a:rPr lang="ru-RU" dirty="0" smtClean="0"/>
              <a:t>созданию условий для воспитания экологически грамотной культуры поведения человека в окружающей среде;</a:t>
            </a:r>
          </a:p>
          <a:p>
            <a:pPr algn="just">
              <a:buNone/>
            </a:pPr>
            <a:r>
              <a:rPr lang="ru-RU" dirty="0" smtClean="0"/>
              <a:t>приобретению педагогами, воспитателями опыта образовательной работы с детьми в природных условиях;</a:t>
            </a:r>
          </a:p>
          <a:p>
            <a:pPr algn="just">
              <a:buNone/>
            </a:pPr>
            <a:r>
              <a:rPr lang="ru-RU" dirty="0" smtClean="0"/>
              <a:t>изучению и наблюдению учащимися за объектами и явлениями природы и дальнейшему нахождению тем для будущей научно-исследовательской работы.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-3000404" y="3429000"/>
            <a:ext cx="6858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28596" y="1714488"/>
            <a:ext cx="35719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28596" y="2500306"/>
            <a:ext cx="35719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8596" y="3714752"/>
            <a:ext cx="35719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28596" y="4857760"/>
            <a:ext cx="35719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1235B2-AAF4-4F58-A626-E364D88C2EE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Где и как получить деньги?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1571612"/>
            <a:ext cx="271464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Гранты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86380" y="1500174"/>
            <a:ext cx="271464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Спонсоры</a:t>
            </a:r>
            <a:endParaRPr lang="ru-RU" sz="36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-1285916" y="4929198"/>
            <a:ext cx="3571900" cy="15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001158" y="4856966"/>
            <a:ext cx="3571900" cy="15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4348" y="3143248"/>
            <a:ext cx="412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Гранты Российской Федерации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3571876"/>
            <a:ext cx="31886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Фонд президентских грантов</a:t>
            </a:r>
          </a:p>
          <a:p>
            <a:r>
              <a:rPr lang="ru-RU" sz="1600" dirty="0" smtClean="0"/>
              <a:t>Гранты РГО</a:t>
            </a:r>
          </a:p>
          <a:p>
            <a:r>
              <a:rPr lang="ru-RU" sz="1600" dirty="0" smtClean="0"/>
              <a:t>Фонд наше будущее</a:t>
            </a:r>
          </a:p>
          <a:p>
            <a:r>
              <a:rPr lang="ru-RU" sz="1600" dirty="0" smtClean="0"/>
              <a:t>Платформа «Россия — страна </a:t>
            </a:r>
          </a:p>
          <a:p>
            <a:r>
              <a:rPr lang="ru-RU" sz="1600" dirty="0" smtClean="0"/>
              <a:t>                 возможностей» </a:t>
            </a:r>
            <a:endParaRPr lang="ru-RU" sz="16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571472" y="3214686"/>
            <a:ext cx="2143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14348" y="4857760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Гранты предприятий присутствующих в Томской области</a:t>
            </a:r>
            <a:endParaRPr lang="ru-RU" b="1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571472" y="4929198"/>
            <a:ext cx="2143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071538" y="5786454"/>
            <a:ext cx="2664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Родные города</a:t>
            </a:r>
          </a:p>
          <a:p>
            <a:r>
              <a:rPr lang="ru-RU" dirty="0" smtClean="0"/>
              <a:t>Формула хороших дел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08" y="321468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ПИСЬМА</a:t>
            </a:r>
            <a:endParaRPr lang="ru-RU" sz="2800" b="1" dirty="0"/>
          </a:p>
        </p:txBody>
      </p:sp>
      <p:pic>
        <p:nvPicPr>
          <p:cNvPr id="2051" name="Picture 3" descr="C:\Users\skokshina\Desktop\slide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786190"/>
            <a:ext cx="2566983" cy="2835757"/>
          </a:xfrm>
          <a:prstGeom prst="rect">
            <a:avLst/>
          </a:prstGeom>
          <a:noFill/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1235B2-AAF4-4F58-A626-E364D88C2EE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10" grpId="0"/>
      <p:bldP spid="11" grpId="0"/>
      <p:bldP spid="16" grpId="0" animBg="1"/>
      <p:bldP spid="17" grpId="0"/>
      <p:bldP spid="18" grpId="0" animBg="1"/>
      <p:bldP spid="19" grpId="0"/>
      <p:bldP spid="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\\92.63.73.36\photoarchive\Фотографии с фотоконкурсов\На тропах заповедных\Базанова_Анисья_Лесопарк_В_Районе_Апреля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5786" y="1000108"/>
            <a:ext cx="4786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1235B2-AAF4-4F58-A626-E364D88C2EE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15304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Особенности создания учебной экологической тропы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600200"/>
            <a:ext cx="7643866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доступность маршрута для </a:t>
            </a:r>
            <a:r>
              <a:rPr lang="ru-RU" dirty="0" smtClean="0"/>
              <a:t>посещения;</a:t>
            </a: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посещаемость маршрута тропы местным населением, родителями (законными представителями);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эстетическая выразительность окружающего ландшафта и информационная емкость маршрута.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14282" y="1785926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14282" y="3071810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42844" y="4643446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1235B2-AAF4-4F58-A626-E364D88C2EE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6067444" cy="9286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Три главных требования: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2071678"/>
            <a:ext cx="3543296" cy="61435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Привлекательность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128586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красота природы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214311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своеобразие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278605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разнообразие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786182" y="1643050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000496" y="228599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786182" y="2643182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28662" y="378619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Доступность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528638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Информативность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-2928966" y="3429000"/>
            <a:ext cx="6858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71472" y="228599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71472" y="4000504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71472" y="55007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C:\Users\skokshina\Desktop\4811_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75877">
            <a:off x="5320896" y="3658891"/>
            <a:ext cx="2406804" cy="2406804"/>
          </a:xfrm>
          <a:prstGeom prst="rect">
            <a:avLst/>
          </a:prstGeom>
          <a:noFill/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1235B2-AAF4-4F58-A626-E364D88C2EE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14" grpId="0" build="p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Особенности создания экологической тропы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skokshina\Desktop\R11 - Nature Time 1 - Place - 0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71942"/>
            <a:ext cx="3830637" cy="2563813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500034" y="1928802"/>
            <a:ext cx="3000396" cy="10715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85786" y="2000240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</a:t>
            </a:r>
            <a:r>
              <a:rPr lang="en-US" dirty="0" smtClean="0"/>
              <a:t>ax</a:t>
            </a:r>
            <a:r>
              <a:rPr lang="ru-RU" dirty="0" smtClean="0"/>
              <a:t>. протяженность </a:t>
            </a:r>
          </a:p>
          <a:p>
            <a:pPr algn="ctr"/>
            <a:r>
              <a:rPr lang="ru-RU" dirty="0" smtClean="0"/>
              <a:t>2-3 км.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90" y="1571612"/>
            <a:ext cx="335758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Продолжительность занятий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2643182"/>
            <a:ext cx="157163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общая протяженность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72330" y="2643182"/>
            <a:ext cx="157163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набор объектов</a:t>
            </a:r>
            <a:endParaRPr lang="ru-RU" sz="14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5429256" y="2357430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715272" y="2357430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57686" y="3857628"/>
            <a:ext cx="2286016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Старшие классы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57686" y="4643446"/>
            <a:ext cx="2286016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Средние классы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57686" y="5429264"/>
            <a:ext cx="2286016" cy="11430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Младший школьный возраст и дошкольный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143768" y="3857628"/>
            <a:ext cx="1428760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около 2 ч.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768" y="4643446"/>
            <a:ext cx="1428760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 1,5 ч.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143768" y="5643578"/>
            <a:ext cx="1428760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 учетом</a:t>
            </a:r>
          </a:p>
          <a:p>
            <a:pPr algn="ct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СанПиН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6643702" y="3929066"/>
            <a:ext cx="500066" cy="2857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643702" y="4714884"/>
            <a:ext cx="500066" cy="2857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643702" y="5857892"/>
            <a:ext cx="500066" cy="2857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1235B2-AAF4-4F58-A626-E364D88C2EE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Особенности создания экологической тропы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2" name="Picture 4" descr="C:\Users\skokshina\Desktop\1619733854_24-phonoteka_org-p-tropinka-bez-fona-2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5075193" cy="4129766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571472" y="1357298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Виды маршрутов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214678" y="2143116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линейные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000496" y="3143248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кольцевые</a:t>
            </a:r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6215074" y="5357826"/>
            <a:ext cx="167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 другие</a:t>
            </a:r>
            <a:endParaRPr lang="ru-RU" sz="2800" dirty="0"/>
          </a:p>
        </p:txBody>
      </p:sp>
      <p:sp>
        <p:nvSpPr>
          <p:cNvPr id="35" name="Стрелка вправо 34"/>
          <p:cNvSpPr/>
          <p:nvPr/>
        </p:nvSpPr>
        <p:spPr>
          <a:xfrm>
            <a:off x="2857488" y="2357430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3500430" y="3357562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4500562" y="4429132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5857884" y="5572140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142844" y="6500834"/>
            <a:ext cx="8572560" cy="357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785918" y="6215082"/>
            <a:ext cx="534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ДВИЖЕНИЕ ТОЛЬКО В ОДНУ СТОРОНУ</a:t>
            </a:r>
            <a:endParaRPr lang="ru-RU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1235B2-AAF4-4F58-A626-E364D88C2EE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000628" y="4214818"/>
            <a:ext cx="223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смешанный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5" grpId="0" animBg="1"/>
      <p:bldP spid="36" grpId="0" animBg="1"/>
      <p:bldP spid="37" grpId="0" animBg="1"/>
      <p:bldP spid="38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Особенности создания экологической тропы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skokshina\Desktop\Кедрович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181971" cy="2786082"/>
          </a:xfrm>
          <a:prstGeom prst="rect">
            <a:avLst/>
          </a:prstGeom>
          <a:noFill/>
        </p:spPr>
      </p:pic>
      <p:pic>
        <p:nvPicPr>
          <p:cNvPr id="3075" name="Picture 3" descr="\\92.63.73.36\photoarchive\2015-2019 МЕРОПРИЯТИЯ КОЛЛЕКТИВ\!Черникова ООПТ\Таловские преображения\IMG_3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4357694"/>
            <a:ext cx="3464743" cy="2309828"/>
          </a:xfrm>
          <a:prstGeom prst="rect">
            <a:avLst/>
          </a:prstGeom>
          <a:noFill/>
        </p:spPr>
      </p:pic>
      <p:pic>
        <p:nvPicPr>
          <p:cNvPr id="3076" name="Picture 4" descr="C:\Users\skokshina\Desktop\8c1afa90de7f33a166c79cddf09eb9d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72008"/>
            <a:ext cx="3107554" cy="2071702"/>
          </a:xfrm>
          <a:prstGeom prst="rect">
            <a:avLst/>
          </a:prstGeom>
          <a:noFill/>
        </p:spPr>
      </p:pic>
      <p:pic>
        <p:nvPicPr>
          <p:cNvPr id="3078" name="Picture 6" descr="C:\Users\skokshina\Desktop\1620321080_41-phonoteka_org-p-fon-s-musornimi-bakami-4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638161"/>
            <a:ext cx="1357290" cy="1219839"/>
          </a:xfrm>
          <a:prstGeom prst="rect">
            <a:avLst/>
          </a:prstGeom>
          <a:noFill/>
        </p:spPr>
      </p:pic>
      <p:pic>
        <p:nvPicPr>
          <p:cNvPr id="3079" name="Picture 7" descr="C:\Users\skokshina\Desktop\Лучаново-Ипатовский_экотропа-стр-1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214422"/>
            <a:ext cx="4143404" cy="3107553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1235B2-AAF4-4F58-A626-E364D88C2EE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Оборудование </a:t>
            </a: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экологической тропы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1142984"/>
            <a:ext cx="828680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Аншлаги и информационные стенды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2428868"/>
            <a:ext cx="257176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познавательные</a:t>
            </a:r>
            <a:endParaRPr lang="ru-RU" sz="23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4678" y="2428868"/>
            <a:ext cx="257176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инструктивные</a:t>
            </a:r>
            <a:endParaRPr lang="ru-RU" sz="23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3636" y="2428868"/>
            <a:ext cx="257176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эмоциональные</a:t>
            </a:r>
            <a:endParaRPr lang="ru-RU" sz="2300" dirty="0"/>
          </a:p>
        </p:txBody>
      </p:sp>
      <p:pic>
        <p:nvPicPr>
          <p:cNvPr id="1026" name="Picture 2" descr="C:\Users\skokshina\Desktop\st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86124"/>
            <a:ext cx="2786082" cy="1855574"/>
          </a:xfrm>
          <a:prstGeom prst="rect">
            <a:avLst/>
          </a:prstGeom>
          <a:noFill/>
        </p:spPr>
      </p:pic>
      <p:pic>
        <p:nvPicPr>
          <p:cNvPr id="1028" name="Picture 4" descr="C:\Users\skokshina\Desktop\49973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357562"/>
            <a:ext cx="2794020" cy="1571636"/>
          </a:xfrm>
          <a:prstGeom prst="rect">
            <a:avLst/>
          </a:prstGeom>
          <a:noFill/>
        </p:spPr>
      </p:pic>
      <p:pic>
        <p:nvPicPr>
          <p:cNvPr id="1029" name="Picture 5" descr="C:\Users\skokshina\Desktop\oJpC9O4qsYgnav8IZN0Q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357562"/>
            <a:ext cx="2786082" cy="2089562"/>
          </a:xfrm>
          <a:prstGeom prst="rect">
            <a:avLst/>
          </a:prstGeom>
          <a:noFill/>
        </p:spPr>
      </p:pic>
      <p:sp>
        <p:nvSpPr>
          <p:cNvPr id="13" name="Стрелка вниз 12"/>
          <p:cNvSpPr/>
          <p:nvPr/>
        </p:nvSpPr>
        <p:spPr>
          <a:xfrm>
            <a:off x="1285852" y="2071678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286248" y="2071678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215206" y="2071678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14282" y="5929330"/>
            <a:ext cx="80233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Расстояние между аншлагами 100-150 метров</a:t>
            </a:r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1235B2-AAF4-4F58-A626-E364D88C2EE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Оборудование экологической тропы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skokshina\Desktop\IMG_2477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727665" cy="3152762"/>
          </a:xfrm>
          <a:prstGeom prst="rect">
            <a:avLst/>
          </a:prstGeom>
          <a:noFill/>
        </p:spPr>
      </p:pic>
      <p:pic>
        <p:nvPicPr>
          <p:cNvPr id="2051" name="Picture 3" descr="C:\Users\skokshina\Desktop\x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3" y="3714752"/>
            <a:ext cx="4540247" cy="314324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1235B2-AAF4-4F58-A626-E364D88C2EE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Типы текстов для установки на учебной экологической тропе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7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Общий указатель и схема тропы.</a:t>
            </a:r>
          </a:p>
          <a:p>
            <a:pPr algn="just"/>
            <a:r>
              <a:rPr lang="ru-RU" dirty="0" smtClean="0"/>
              <a:t>Поэтические тексты, высказывания известных людей, рисунки об отношении человека с природой.</a:t>
            </a:r>
          </a:p>
          <a:p>
            <a:pPr algn="just"/>
            <a:r>
              <a:rPr lang="ru-RU" dirty="0" smtClean="0"/>
              <a:t>Правила поведения в природе.</a:t>
            </a:r>
          </a:p>
          <a:p>
            <a:pPr algn="just"/>
            <a:r>
              <a:rPr lang="ru-RU" dirty="0" smtClean="0"/>
              <a:t>Лозунги и призывы.</a:t>
            </a:r>
          </a:p>
          <a:p>
            <a:pPr algn="just"/>
            <a:r>
              <a:rPr lang="ru-RU" dirty="0" smtClean="0"/>
              <a:t>Экологические дорожные знаки и указатели.</a:t>
            </a:r>
          </a:p>
          <a:p>
            <a:pPr algn="just"/>
            <a:r>
              <a:rPr lang="ru-RU" dirty="0" smtClean="0"/>
              <a:t>Сведения об отдельных природных экскурсионных объектах и явлениях.</a:t>
            </a:r>
          </a:p>
          <a:p>
            <a:pPr algn="just"/>
            <a:r>
              <a:rPr lang="ru-RU" dirty="0" smtClean="0"/>
              <a:t>Сведения о памятниках природы, расположенных вне зоны тропы (если такие имеются).</a:t>
            </a:r>
          </a:p>
          <a:p>
            <a:pPr algn="just"/>
            <a:r>
              <a:rPr lang="ru-RU" dirty="0" smtClean="0"/>
              <a:t>Информация о делах школьников в решении экологических проблем.</a:t>
            </a:r>
          </a:p>
          <a:p>
            <a:pPr algn="just"/>
            <a:r>
              <a:rPr lang="ru-RU" dirty="0" smtClean="0"/>
              <a:t>А знаете ли вы?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skokshina\Desktop\1020x0_isexnohfemhsikei_jpg_3c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5643554"/>
            <a:ext cx="1214446" cy="1214446"/>
          </a:xfrm>
          <a:prstGeom prst="rect">
            <a:avLst/>
          </a:prstGeom>
          <a:noFill/>
        </p:spPr>
      </p:pic>
      <p:pic>
        <p:nvPicPr>
          <p:cNvPr id="3075" name="Picture 3" descr="C:\Users\skokshina\Desktop\пожа-уйста-не-засоряйте-72950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5572116"/>
            <a:ext cx="1285884" cy="1285884"/>
          </a:xfrm>
          <a:prstGeom prst="rect">
            <a:avLst/>
          </a:prstGeom>
          <a:noFill/>
        </p:spPr>
      </p:pic>
      <p:pic>
        <p:nvPicPr>
          <p:cNvPr id="3076" name="Picture 4" descr="C:\Users\skokshina\Desktop\depositphotos_290520412-stock-illustration-stop-child-tantrum-ban-bo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5567651"/>
            <a:ext cx="1214446" cy="1290349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1235B2-AAF4-4F58-A626-E364D88C2EE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478</TotalTime>
  <Words>329</Words>
  <Application>Microsoft Office PowerPoint</Application>
  <PresentationFormat>Экран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Общие рекомендации по созданию экологических троп</vt:lpstr>
      <vt:lpstr>Особенности создания учебной экологической тропы</vt:lpstr>
      <vt:lpstr>Три главных требования:</vt:lpstr>
      <vt:lpstr>Особенности создания экологической тропы</vt:lpstr>
      <vt:lpstr>Особенности создания экологической тропы</vt:lpstr>
      <vt:lpstr>Особенности создания экологической тропы</vt:lpstr>
      <vt:lpstr>Оборудование экологической тропы</vt:lpstr>
      <vt:lpstr>Оборудование экологической тропы</vt:lpstr>
      <vt:lpstr>Типы текстов для установки на учебной экологической тропе</vt:lpstr>
      <vt:lpstr>Организация экологической тропы способствует</vt:lpstr>
      <vt:lpstr>Где и как получить деньги?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рекомендации по созданию экологических троп</dc:title>
  <dc:creator>Юлия С.Скокшина</dc:creator>
  <cp:lastModifiedBy>Юлия С.Скокшина</cp:lastModifiedBy>
  <cp:revision>53</cp:revision>
  <dcterms:created xsi:type="dcterms:W3CDTF">2022-03-14T06:21:08Z</dcterms:created>
  <dcterms:modified xsi:type="dcterms:W3CDTF">2022-04-07T03:41:34Z</dcterms:modified>
</cp:coreProperties>
</file>