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725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0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800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747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402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708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02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97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02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3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0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3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663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83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82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008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24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F6B4CD-6F87-4BB9-9B8A-0972FEA4959D}" type="datetimeFigureOut">
              <a:rPr lang="ru-RU" smtClean="0"/>
              <a:t>05.05.2020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2A29AD-25FA-4BC9-84A9-0483F1C800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24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owiki.ru/view/%D0%A2%D0%BE%D0%BC%D1%81%D0%BA%D0%B8%D0%B9_%D0%BC%D0%B0%D0%BD%D0%BE%D0%BC%D0%B5%D1%82%D1%80%D0%BE%D0%B2%D1%8B%D0%B9_%D0%B7%D0%B0%D0%B2%D0%BE%D0%B4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6000" dirty="0" smtClean="0"/>
              <a:t>Памятники </a:t>
            </a:r>
            <a:r>
              <a:rPr lang="ru-RU" sz="6000" dirty="0" err="1" smtClean="0"/>
              <a:t>томска</a:t>
            </a:r>
            <a:r>
              <a:rPr lang="ru-RU" sz="6000" dirty="0" smtClean="0"/>
              <a:t>, посвященные героям великой отечественной войны 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ru-RU" dirty="0" smtClean="0"/>
              <a:t>3 класс Б, </a:t>
            </a:r>
            <a:r>
              <a:rPr lang="ru-RU" dirty="0" err="1" smtClean="0"/>
              <a:t>Маоу</a:t>
            </a:r>
            <a:r>
              <a:rPr lang="ru-RU" dirty="0" smtClean="0"/>
              <a:t> </a:t>
            </a:r>
            <a:r>
              <a:rPr lang="ru-RU" dirty="0" err="1" smtClean="0"/>
              <a:t>оош</a:t>
            </a:r>
            <a:r>
              <a:rPr lang="ru-RU" dirty="0" smtClean="0"/>
              <a:t> № 38 г. Томска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021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Воинское захоронение на</a:t>
            </a:r>
            <a:br>
              <a:rPr lang="ru-RU" sz="3200" dirty="0" smtClean="0"/>
            </a:br>
            <a:r>
              <a:rPr lang="ru-RU" sz="3200" dirty="0" smtClean="0"/>
              <a:t>южном кладбище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177143"/>
            <a:ext cx="4528457" cy="2902857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966857" y="493486"/>
            <a:ext cx="4113652" cy="488109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Во время войны в городе располагались эвакогоспитали, где на излечении находились сотни солдат и офицеров. Начало захоронения относится к 1942 году. Погребения проводились на двух участках: у центрального входа и вдоль центральной линии. Рельеф кладбища позволил выделить и оформить как часть некрополя 300 индивидуальных могильных холмиков. На каждой могиле установлены стелы, с указанием имен воина и воинского звания. К 15-ой годовщине победы у входа на кладбище был установлен монумент-памятник. Это скульптура солдата, который склонил голову в знак скорби о погибших войнах. В 1966 году кладбище было объявлено мемориальной зоной, а к 30-летию Победы был открыт некрополь. За годы войны здесь было погребено 939 солдат и офицеров.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7029" y="5080000"/>
            <a:ext cx="7407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Кладбище расположено близ железнодорожной станции Томск 1 </a:t>
            </a:r>
          </a:p>
        </p:txBody>
      </p:sp>
    </p:spTree>
    <p:extLst>
      <p:ext uri="{BB962C8B-B14F-4D97-AF65-F5344CB8AC3E}">
        <p14:creationId xmlns:p14="http://schemas.microsoft.com/office/powerpoint/2010/main" val="1146072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06400"/>
            <a:ext cx="10701683" cy="165699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Памятник </a:t>
            </a:r>
            <a:r>
              <a:rPr lang="ru-RU" sz="3600" dirty="0"/>
              <a:t>павшим в ВОВ Сотрудникам и студентам ТГУ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( </a:t>
            </a:r>
            <a:r>
              <a:rPr lang="ru-RU" sz="3600" dirty="0"/>
              <a:t>установлен в Университетской роще ТГУ ).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05" y="2063750"/>
            <a:ext cx="4964527" cy="3311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9 мая 1967 г. в Университетской роще был открыт памятник студентам и сотрудникам университета, погибшим во время ВОВ. Он установлен на средства коллектива ТГУ. Памятная стела с именами погибших содержала 52 имени, а в 1986 список был расширен до 151 имени, и продолжается пополняться. Поиски погибших ведутся постоянно. К 60-летию Победы на стелу добавили два новых имени – студентов ТГУ </a:t>
            </a:r>
            <a:r>
              <a:rPr lang="ru-RU" dirty="0" err="1"/>
              <a:t>А.И.Супрыгина</a:t>
            </a:r>
            <a:r>
              <a:rPr lang="ru-RU" dirty="0"/>
              <a:t> и Д.П. Лобанова.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0056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/>
              <a:t>Мемориал памяти преподавателей и сотрудников медицинского </a:t>
            </a:r>
            <a:r>
              <a:rPr lang="ru-RU" sz="4000" i="1" dirty="0" smtClean="0"/>
              <a:t>института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Мемориал установлен у входа в главный корпус </a:t>
            </a:r>
            <a:r>
              <a:rPr lang="ru-RU" dirty="0" err="1"/>
              <a:t>СибГМУ</a:t>
            </a:r>
            <a:r>
              <a:rPr lang="ru-RU" dirty="0" smtClean="0"/>
              <a:t>.. </a:t>
            </a:r>
            <a:r>
              <a:rPr lang="ru-RU" dirty="0"/>
              <a:t>Монумент торжественно открыт в канун празднования 45-летия годовщины Победы – 7 мая 1990 года. Автор – томский архитектор В.Ф. </a:t>
            </a:r>
            <a:r>
              <a:rPr lang="ru-RU" dirty="0" err="1"/>
              <a:t>Косогонов</a:t>
            </a:r>
            <a:r>
              <a:rPr lang="ru-RU" dirty="0"/>
              <a:t>. Кроме групповой скульптуры, рядом имеется памятный барельеф с высеченными на нём </a:t>
            </a:r>
            <a:r>
              <a:rPr lang="ru-RU" dirty="0" smtClean="0"/>
              <a:t>словами : </a:t>
            </a:r>
            <a:r>
              <a:rPr lang="ru-RU" dirty="0"/>
              <a:t>«Институт направил на фронт 300 сотрудников. Подготовил 1866 врачей. Обеспечил лечением свыше 100000 раненых.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57" y="2063750"/>
            <a:ext cx="3117339" cy="3311525"/>
          </a:xfrm>
        </p:spPr>
      </p:pic>
    </p:spTree>
    <p:extLst>
      <p:ext uri="{BB962C8B-B14F-4D97-AF65-F5344CB8AC3E}">
        <p14:creationId xmlns:p14="http://schemas.microsoft.com/office/powerpoint/2010/main" val="129365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Памятник студентам и сотрудниками ТПИ, погибшим в боях за Родину во время </a:t>
            </a:r>
            <a:r>
              <a:rPr lang="ru-RU" sz="4000" dirty="0" smtClean="0"/>
              <a:t>ВОВ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8530"/>
            <a:ext cx="5087938" cy="286196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Создатели памятника политехникам, погибшим в годы войны- художник </a:t>
            </a:r>
            <a:r>
              <a:rPr lang="ru-RU" dirty="0" err="1"/>
              <a:t>Г.Н.Завьялов</a:t>
            </a:r>
            <a:r>
              <a:rPr lang="ru-RU" dirty="0"/>
              <a:t>, архитекторы Л.К. Акулов и </a:t>
            </a:r>
            <a:r>
              <a:rPr lang="ru-RU" dirty="0" err="1"/>
              <a:t>Р.А.Батырев</a:t>
            </a:r>
            <a:r>
              <a:rPr lang="ru-RU" dirty="0"/>
              <a:t>. Открытие памятника состоялось 9 мая 1970 года. В 2010 году 9 мая состоялось открытие после реконструкции памятника политехника, погибшим в годы ВОВ. На стеле памятника 205 имён погибших политехников. «ВЕЧНАЯ СЛАВА ГЕРОЯМ студентам и сотрудникам политехнического института, погибшим в боях ЗА РОДИНУ » высечено на граните.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70857" y="4905829"/>
            <a:ext cx="504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Находится напротив 2 корпуса ТПУ на проспекте </a:t>
            </a:r>
          </a:p>
          <a:p>
            <a:r>
              <a:rPr lang="ru-RU" dirty="0" smtClean="0"/>
              <a:t>Ленина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9020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Аллея победы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59" y="2063750"/>
            <a:ext cx="4634019" cy="3311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В день памяти и скорби , 22 июня 2008 года на Ново-Соборной площади открыли Аллею Победы. Ново-Соборная площадь – это особое место для </a:t>
            </a:r>
            <a:r>
              <a:rPr lang="ru-RU" dirty="0" err="1"/>
              <a:t>томичей</a:t>
            </a:r>
            <a:r>
              <a:rPr lang="ru-RU" dirty="0"/>
              <a:t>. В годы войны отсюда провожали на фронт воинские подразделения, 12о тысяч </a:t>
            </a:r>
            <a:r>
              <a:rPr lang="ru-RU" dirty="0" err="1"/>
              <a:t>томичей</a:t>
            </a:r>
            <a:r>
              <a:rPr lang="ru-RU" dirty="0"/>
              <a:t> ушли на войну, более 60 тысяч из них пали в сражении с фашистами. В мае 1945 года здесь проходил торжественный митинг в честь победы. На одной из стел начертаны слова: «Аллея Победы образована в честь памяти </a:t>
            </a:r>
            <a:r>
              <a:rPr lang="ru-RU" dirty="0" err="1"/>
              <a:t>томичей</a:t>
            </a:r>
            <a:r>
              <a:rPr lang="ru-RU" dirty="0"/>
              <a:t> за их подвиги в годы ВОВ». Автор памятных стел Антон Гнедых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358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Памятник « Женщине и подростку, ковавшим победу в тылу»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234" y="2063750"/>
            <a:ext cx="3001069" cy="3311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Идея установки этого памятника принадлежит томским ветеранам войны и труженикам тыла. Памятник « Женщине и подростку, ковавшим победу в тылу» открыт 4 октября 2014 года. Новый памятник отлит из бронзы и создан: </a:t>
            </a:r>
            <a:r>
              <a:rPr lang="ru-RU" dirty="0" err="1"/>
              <a:t>Д.Желтов</a:t>
            </a:r>
            <a:r>
              <a:rPr lang="ru-RU" dirty="0"/>
              <a:t> – художник, скульптор </a:t>
            </a:r>
            <a:r>
              <a:rPr lang="ru-RU" dirty="0" err="1"/>
              <a:t>В.Романов</a:t>
            </a:r>
            <a:r>
              <a:rPr lang="ru-RU" dirty="0"/>
              <a:t> и литейщик </a:t>
            </a:r>
            <a:r>
              <a:rPr lang="ru-RU" dirty="0" err="1"/>
              <a:t>М.Петров</a:t>
            </a:r>
            <a:r>
              <a:rPr lang="ru-RU" dirty="0"/>
              <a:t>. По словам художника четыре патрона в композиции символизирует 4 года войны, а мальчик, стоящий на ящике, подчеркивает, что в тылу трудились даже малолетние дети. Монумент стал композиционным завершением АЛЛЕИ ПОБЕДЫ на </a:t>
            </a:r>
            <a:r>
              <a:rPr lang="ru-RU" i="1" dirty="0" err="1"/>
              <a:t>Новособорной</a:t>
            </a:r>
            <a:r>
              <a:rPr lang="ru-RU" i="1" dirty="0"/>
              <a:t> площади.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4121983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3600" dirty="0"/>
              <a:t>памятник сотрудникам </a:t>
            </a:r>
            <a:r>
              <a:rPr lang="ru-RU" sz="3600" dirty="0" err="1"/>
              <a:t>шарико</a:t>
            </a:r>
            <a:r>
              <a:rPr lang="ru-RU" sz="3600" dirty="0"/>
              <a:t>-подшипникового завода, не вернувшимся с войны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88530"/>
            <a:ext cx="5087938" cy="286196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Памятник находится В Октябрьском </a:t>
            </a:r>
            <a:r>
              <a:rPr lang="ru-RU" dirty="0"/>
              <a:t>районе на улице Северный </a:t>
            </a:r>
            <a:r>
              <a:rPr lang="ru-RU" dirty="0" smtClean="0"/>
              <a:t>городок,   </a:t>
            </a:r>
            <a:r>
              <a:rPr lang="ru-RU" dirty="0"/>
              <a:t>ранее располагался на территории </a:t>
            </a:r>
            <a:r>
              <a:rPr lang="ru-RU" dirty="0" smtClean="0"/>
              <a:t>завода ГПЗ -5, </a:t>
            </a:r>
            <a:r>
              <a:rPr lang="ru-RU" dirty="0"/>
              <a:t>в 2016 году был перенесен и отреставрирован, сделаны новые стелы с именами.</a:t>
            </a:r>
          </a:p>
        </p:txBody>
      </p:sp>
    </p:spTree>
    <p:extLst>
      <p:ext uri="{BB962C8B-B14F-4D97-AF65-F5344CB8AC3E}">
        <p14:creationId xmlns:p14="http://schemas.microsoft.com/office/powerpoint/2010/main" val="93503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ОБЕЛИСК ПАМЯТИ СОТРУДНИКОВ ТОМСКОГО МАНОМЕТРОВОГО ЗАВОДА 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735" y="2063750"/>
            <a:ext cx="2318067" cy="3311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центре сквера находится архитектурно-скульптурная композиция Памятника.</a:t>
            </a:r>
          </a:p>
          <a:p>
            <a:r>
              <a:rPr lang="ru-RU" dirty="0" smtClean="0"/>
              <a:t>В её составе:</a:t>
            </a:r>
          </a:p>
          <a:p>
            <a:r>
              <a:rPr lang="ru-RU" dirty="0" smtClean="0"/>
              <a:t>памятник «Солдат-фронтовик»;</a:t>
            </a:r>
          </a:p>
          <a:p>
            <a:r>
              <a:rPr lang="ru-RU" dirty="0" smtClean="0"/>
              <a:t>стела «Никто не забыт и Ничто не забыто».</a:t>
            </a:r>
          </a:p>
          <a:p>
            <a:r>
              <a:rPr lang="ru-RU" dirty="0" smtClean="0"/>
              <a:t>Автор проекта, скульптор — не известны. Памятник был изготовлен по заказу администрации предприятия «</a:t>
            </a:r>
            <a:r>
              <a:rPr lang="ru-RU" dirty="0" smtClean="0">
                <a:hlinkClick r:id="rId3" tooltip="Томский манометровый завод"/>
              </a:rPr>
              <a:t>Томский манометровый завод</a:t>
            </a:r>
            <a:r>
              <a:rPr lang="ru-RU" dirty="0" smtClean="0"/>
              <a:t>» (ТМЗ) в 1983 году и установлен к 9-му мая 1985 года.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85801" y="5921829"/>
            <a:ext cx="7688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угол Комсомольского проспекта и улицы Герцена, у здания АО «Манотомь»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50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 СОТРУДНИКАМ ТОМСКОГО </a:t>
            </a:r>
            <a:r>
              <a:rPr lang="ru-RU" dirty="0" smtClean="0"/>
              <a:t>ПИВЗАВОДА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15" y="2063750"/>
            <a:ext cx="4466708" cy="3311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dirty="0"/>
              <a:t>Памятник сотрудникам томского пивзавода, погибшим в Великой Отечественной войне 1941—1945 годов установлен в сквере у проходной завода «Томское пиво».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03086" y="5239657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Томск, Московский тракт, 46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9486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«Скорбящая невеста»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В микрорайоне спичечной фабрики «Сибирь» в городе Томске в 1980 году, в годовщину 35-й Победы, был заложен камень на месте будущего обелиска, а через пять лет в сквере перед зданием администрации был открыт мемориальный комплекс «Скорбящая невеста». Идея создания памятника принадлежала бывшему директору </a:t>
            </a:r>
            <a:r>
              <a:rPr lang="ru-RU" sz="1600" dirty="0" err="1"/>
              <a:t>спичфабрики</a:t>
            </a:r>
            <a:r>
              <a:rPr lang="ru-RU" sz="1600" dirty="0"/>
              <a:t> Владимиру Яковлевичу </a:t>
            </a:r>
            <a:r>
              <a:rPr lang="ru-RU" sz="1600" dirty="0" err="1"/>
              <a:t>Ангерману</a:t>
            </a:r>
            <a:r>
              <a:rPr lang="ru-RU" sz="1600" dirty="0"/>
              <a:t>. Памятник-ансамбль представлял собой фигуру скорбящей невесты и именную стелу, на которой высечены слова «Вечная слава героям 1941−1945 г.» и имена 105 погибших земляков. У подножия стелы был зажжен "Огонь Памяти", который по сей день функционирует от газобаллонного оборудования и ежегодно горит перед Днем Победы во время проведения районного мероприятия. С годами скульптура девушки пришла в негодность, ее убрали, несколько лет монумент стоял без фигуры скорбящей невесты. Накануне 70-летия Победы и памятник, и весь мемориальный комплекс получили «вторую жизнь». Скульптор Антон Гнедых восстанавливал памятник по фотографиям, а вместо небольшого озера появилась клумба. Каждый год, отмечая День Победы, собираются на праздник, подготовленный коллективом школы № 19, жители микрорайона. Учащиеся держат в руках фотографии воинов Бессмертного полка, участники городской программы «Память» стоят в почетном карауле у "Огня Памяти" мемориала «Вечная слава героям 1941−1945 г.».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39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Уважаемая хранительница звезд!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Мы работали коллективно, выполняя задание составить виртуальное путешествие по </a:t>
            </a:r>
            <a:r>
              <a:rPr lang="ru-RU" dirty="0" err="1" smtClean="0"/>
              <a:t>томску</a:t>
            </a:r>
            <a:r>
              <a:rPr lang="ru-RU" dirty="0" smtClean="0"/>
              <a:t>. Мы выяснили, что в </a:t>
            </a:r>
            <a:r>
              <a:rPr lang="ru-RU" dirty="0" err="1" smtClean="0"/>
              <a:t>томске</a:t>
            </a:r>
            <a:r>
              <a:rPr lang="ru-RU" dirty="0" smtClean="0"/>
              <a:t> есть памятники- героев ВОВ. Это памятник  </a:t>
            </a:r>
            <a:r>
              <a:rPr lang="ru-RU" dirty="0" err="1" smtClean="0"/>
              <a:t>ивану</a:t>
            </a:r>
            <a:r>
              <a:rPr lang="ru-RU" dirty="0" smtClean="0"/>
              <a:t> </a:t>
            </a:r>
            <a:r>
              <a:rPr lang="ru-RU" dirty="0" err="1" smtClean="0"/>
              <a:t>сергеевичу</a:t>
            </a:r>
            <a:r>
              <a:rPr lang="ru-RU" dirty="0" smtClean="0"/>
              <a:t> Черных, </a:t>
            </a:r>
            <a:r>
              <a:rPr lang="ru-RU" dirty="0" err="1" smtClean="0"/>
              <a:t>марии</a:t>
            </a:r>
            <a:r>
              <a:rPr lang="ru-RU" dirty="0"/>
              <a:t> Васильевне октябрьской</a:t>
            </a:r>
            <a:r>
              <a:rPr lang="ru-RU" dirty="0" smtClean="0"/>
              <a:t>, </a:t>
            </a:r>
            <a:r>
              <a:rPr lang="ru-RU" dirty="0" err="1" smtClean="0"/>
              <a:t>федору</a:t>
            </a:r>
            <a:r>
              <a:rPr lang="ru-RU" dirty="0" smtClean="0"/>
              <a:t> </a:t>
            </a:r>
            <a:r>
              <a:rPr lang="ru-RU" dirty="0" err="1" smtClean="0"/>
              <a:t>матвеевичу</a:t>
            </a:r>
            <a:r>
              <a:rPr lang="ru-RU" dirty="0" smtClean="0"/>
              <a:t> </a:t>
            </a:r>
            <a:r>
              <a:rPr lang="ru-RU" dirty="0" err="1" smtClean="0"/>
              <a:t>зинченко</a:t>
            </a:r>
            <a:r>
              <a:rPr lang="ru-RU" dirty="0" smtClean="0"/>
              <a:t>, </a:t>
            </a:r>
            <a:r>
              <a:rPr lang="ru-RU" dirty="0" err="1" smtClean="0"/>
              <a:t>олегу</a:t>
            </a:r>
            <a:r>
              <a:rPr lang="ru-RU" dirty="0" smtClean="0"/>
              <a:t> кошевому</a:t>
            </a:r>
            <a:r>
              <a:rPr lang="ru-RU" dirty="0"/>
              <a:t>, Памятная стела </a:t>
            </a:r>
            <a:r>
              <a:rPr lang="ru-RU" dirty="0" smtClean="0"/>
              <a:t> </a:t>
            </a:r>
            <a:r>
              <a:rPr lang="ru-RU" dirty="0"/>
              <a:t>Алексею Федоровичу Лебедеву</a:t>
            </a:r>
            <a:r>
              <a:rPr lang="ru-RU" dirty="0" smtClean="0"/>
              <a:t>. То есть мы насчитали 5 памятников. Но в городе есть и памятники,  о которых мы также  хотим рассказать, потому что они возвеличивают подвиг </a:t>
            </a:r>
            <a:r>
              <a:rPr lang="ru-RU" dirty="0" err="1" smtClean="0"/>
              <a:t>томичей</a:t>
            </a:r>
            <a:r>
              <a:rPr lang="ru-RU" dirty="0" smtClean="0"/>
              <a:t> в годы </a:t>
            </a:r>
            <a:r>
              <a:rPr lang="ru-RU" dirty="0" err="1" smtClean="0"/>
              <a:t>вов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746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был отреставрирован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30" y="1965864"/>
            <a:ext cx="3255284" cy="3311525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1843940"/>
            <a:ext cx="2915558" cy="3555374"/>
          </a:xfrm>
        </p:spPr>
      </p:pic>
    </p:spTree>
    <p:extLst>
      <p:ext uri="{BB962C8B-B14F-4D97-AF65-F5344CB8AC3E}">
        <p14:creationId xmlns:p14="http://schemas.microsoft.com/office/powerpoint/2010/main" val="827711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МЕМОРИАЛ ГЕРОЯМ ВОВ НА ТЕРРИТОРИИ НИИ ПСИХИЧЕСКОГО ЗДОРОВЬЯ 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6" y="2063750"/>
            <a:ext cx="5010345" cy="3311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93971" y="1407886"/>
            <a:ext cx="5086538" cy="3966699"/>
          </a:xfrm>
        </p:spPr>
        <p:txBody>
          <a:bodyPr>
            <a:noAutofit/>
          </a:bodyPr>
          <a:lstStyle/>
          <a:p>
            <a:r>
              <a:rPr lang="ru-RU" sz="1600" dirty="0"/>
              <a:t>В числе других </a:t>
            </a:r>
            <a:r>
              <a:rPr lang="ru-RU" sz="1600" dirty="0" smtClean="0"/>
              <a:t>эвакуированных </a:t>
            </a:r>
            <a:r>
              <a:rPr lang="ru-RU" sz="1600" dirty="0"/>
              <a:t>госпиталей на базе психиатрической больницы был сформирован психиатрический эвакогоспиталь (ЭГ 3613). Начиная с 1942 года в Томске концентрировались наиболее тяжело раненные с повреждениями центральной и периферийной нервной системы. 325 сотрудников госпиталя ушли на фронт, 113 из них погибли в боях за Родину. На территории больницы был установлен памятник. В год 60-летия Великой победы к мемориальному комплексу добавились стелы, где золотыми буквами высечены имена погибших, которые навечно останутся в народной памяти.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85371" y="5374585"/>
            <a:ext cx="5583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/>
              <a:t>город Томск, поселок Сосновый Бор, Алеутская улица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848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Аллея славы </a:t>
            </a:r>
            <a:r>
              <a:rPr lang="ru-RU" sz="3600" dirty="0" err="1" smtClean="0"/>
              <a:t>томичей</a:t>
            </a:r>
            <a:r>
              <a:rPr lang="ru-RU" sz="3600" dirty="0" smtClean="0"/>
              <a:t> - героев советского союза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Мы нашли информацию, что к 75- </a:t>
            </a:r>
            <a:r>
              <a:rPr lang="ru-RU" dirty="0" err="1" smtClean="0"/>
              <a:t>летию</a:t>
            </a:r>
            <a:r>
              <a:rPr lang="ru-RU" dirty="0" smtClean="0"/>
              <a:t> победы на верхней террасе лагерного сада должна быть открыта аллея славы </a:t>
            </a:r>
            <a:r>
              <a:rPr lang="ru-RU" dirty="0" err="1" smtClean="0"/>
              <a:t>томичей</a:t>
            </a:r>
            <a:r>
              <a:rPr lang="ru-RU" dirty="0" smtClean="0"/>
              <a:t> - героев советского союза</a:t>
            </a:r>
            <a:r>
              <a:rPr lang="ru-RU" dirty="0"/>
              <a:t>, где будут установлены стелы с изображением </a:t>
            </a:r>
            <a:r>
              <a:rPr lang="ru-RU" dirty="0" smtClean="0"/>
              <a:t>героев и краткая информация о них. данные </a:t>
            </a:r>
            <a:r>
              <a:rPr lang="ru-RU" dirty="0"/>
              <a:t>будут </a:t>
            </a:r>
            <a:r>
              <a:rPr lang="ru-RU" dirty="0" smtClean="0"/>
              <a:t>взяты </a:t>
            </a:r>
            <a:r>
              <a:rPr lang="ru-RU" dirty="0"/>
              <a:t>из архивных справок. </a:t>
            </a:r>
            <a:r>
              <a:rPr lang="ru-RU" dirty="0" smtClean="0"/>
              <a:t>Всего  </a:t>
            </a:r>
            <a:r>
              <a:rPr lang="ru-RU" dirty="0"/>
              <a:t>14 </a:t>
            </a:r>
            <a:r>
              <a:rPr lang="ru-RU" dirty="0" err="1"/>
              <a:t>томичей</a:t>
            </a:r>
            <a:r>
              <a:rPr lang="ru-RU" dirty="0"/>
              <a:t> получили эти звания во время войны</a:t>
            </a:r>
            <a:r>
              <a:rPr lang="ru-RU" dirty="0" smtClean="0"/>
              <a:t>. К сожалению, мы не смогли найти информацию, открыта ли эта аллея. А съездить на место и уточнить пока нет возможности. Этот вопрос мы решили отложить до осени. И на первом классном часе в следующем учебном году вернуться к нему.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520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7038" y="105323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3C3C3C"/>
                </a:solidFill>
                <a:latin typeface="Noto Serif"/>
              </a:rPr>
              <a:t>Помните!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3C3C3C"/>
                </a:solidFill>
                <a:latin typeface="Noto Serif"/>
              </a:rPr>
              <a:t>Через века, через года,—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3C3C3C"/>
                </a:solidFill>
                <a:latin typeface="Noto Serif"/>
              </a:rPr>
              <a:t>помните!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3C3C3C"/>
                </a:solidFill>
                <a:latin typeface="Noto Serif"/>
              </a:rPr>
              <a:t>О тех,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3C3C3C"/>
                </a:solidFill>
                <a:latin typeface="Noto Serif"/>
              </a:rPr>
              <a:t>кто уже не придет никогда,—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>
                <a:solidFill>
                  <a:srgbClr val="3C3C3C"/>
                </a:solidFill>
                <a:latin typeface="Noto Serif"/>
              </a:rPr>
              <a:t>помните!</a:t>
            </a:r>
            <a:endParaRPr lang="ru-RU" sz="36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6" y="1053237"/>
            <a:ext cx="3643085" cy="36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2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Памятник </a:t>
            </a:r>
            <a:r>
              <a:rPr lang="ru-RU" sz="3200" dirty="0" err="1" smtClean="0"/>
              <a:t>ивану</a:t>
            </a:r>
            <a:r>
              <a:rPr lang="ru-RU" sz="3200" dirty="0" smtClean="0"/>
              <a:t> </a:t>
            </a:r>
            <a:r>
              <a:rPr lang="ru-RU" sz="3200" dirty="0" err="1" smtClean="0"/>
              <a:t>сергеевичу</a:t>
            </a:r>
            <a:r>
              <a:rPr lang="ru-RU" sz="3200" dirty="0" smtClean="0"/>
              <a:t> черных</a:t>
            </a:r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15" y="1712686"/>
            <a:ext cx="3018970" cy="3452812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Установлен 8 мая 2006г на площади  перед Дворцом народного творчества "Авангард.</a:t>
            </a:r>
          </a:p>
          <a:p>
            <a:r>
              <a:rPr lang="ru-RU" dirty="0"/>
              <a:t>16 декабря   1941 года   Иван Черных на самолёте  Пе-2  участвовал в боях за  Ленинград  под городом  Чудово . Самолёт был подбит и загорелся, тем не менее, пилот сумел выровнять его и сбросить  бомбы , после чего направил горящий самолёт в скопление вражеских танков и автомашин с пехотой ( повторив подвиг  Николая Гастелло ). Удостоен звания Героя Советского Союза посмертно в  1942 году  вместе с другими членами экипажа. 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17713" y="4276238"/>
            <a:ext cx="4920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Памятник находится возле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ДК Авангард.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Наша школа № 38 находится на  улице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вана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Черных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399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85271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Памятник </a:t>
            </a:r>
            <a:r>
              <a:rPr lang="ru-RU" sz="3200" dirty="0" err="1" smtClean="0"/>
              <a:t>марии</a:t>
            </a:r>
            <a:r>
              <a:rPr lang="ru-RU" sz="3200" dirty="0" smtClean="0"/>
              <a:t> </a:t>
            </a:r>
            <a:r>
              <a:rPr lang="ru-RU" sz="3200" dirty="0" err="1" smtClean="0"/>
              <a:t>васильевне</a:t>
            </a:r>
            <a:r>
              <a:rPr lang="ru-RU" sz="3200" dirty="0" smtClean="0"/>
              <a:t> октябрьской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669144"/>
            <a:ext cx="4751651" cy="3706132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93971" y="1538514"/>
            <a:ext cx="5086538" cy="3836071"/>
          </a:xfrm>
        </p:spPr>
        <p:txBody>
          <a:bodyPr>
            <a:normAutofit fontScale="55000" lnSpcReduction="20000"/>
          </a:bodyPr>
          <a:lstStyle/>
          <a:p>
            <a:r>
              <a:rPr lang="ru-RU" sz="2200" dirty="0"/>
              <a:t>В годы войны на собственные сбережения оплатила постройку танка Т-34 «Боевая подруга» и стала его механиком-водителем</a:t>
            </a:r>
            <a:r>
              <a:rPr lang="ru-RU" sz="2200" dirty="0" smtClean="0"/>
              <a:t>.</a:t>
            </a:r>
          </a:p>
          <a:p>
            <a:r>
              <a:rPr lang="ru-RU" sz="2200" dirty="0"/>
              <a:t>В боях у деревни Новое Село </a:t>
            </a:r>
            <a:r>
              <a:rPr lang="ru-RU" sz="2200" dirty="0" err="1"/>
              <a:t>Лиозненского</a:t>
            </a:r>
            <a:r>
              <a:rPr lang="ru-RU" sz="2200" dirty="0"/>
              <a:t> района Витебской области 18 ноября[12] 1943 года танк «Боевая подруга» ворвался в ряды обороны противника, уничтожил пушку и около 50 немецких солдат и офицеров. В этом бою танк был подбит. Несмотря на ранение, М. В. Октябрьская ещё двое суток провела в подбитом танке под огнём противника отражая вражеские атаки, пока танк не был эвакуирован, а затем направилась в </a:t>
            </a:r>
            <a:r>
              <a:rPr lang="ru-RU" sz="2200" dirty="0" err="1"/>
              <a:t>медсанвзвод</a:t>
            </a:r>
            <a:r>
              <a:rPr lang="ru-RU" sz="2200" dirty="0"/>
              <a:t>[12]. Командир танкового батальона ставил её экипаж в пример другим: «Сражайтесь так, как сражаются танкисты „Боевой Подруги“. Только за сегодняшний день экипаж славной машины уничтожил взвод гитлеровских бандитов. 18 января 1944 года в бою в районе станции Крынки Витебской области М. В. Октябрьская своим танком раздавила 3 пулемётные точки и до 20 солдат и офицеров противника[12]. Снарядом у танка «Боевая подруга» был разбит левый ленивец. Механик Октябрьская принялась под огнём противника устранять повреждения, но осколок разорвавшейся поблизости мины </a:t>
            </a:r>
            <a:r>
              <a:rPr lang="ru-RU" sz="2200" dirty="0" smtClean="0"/>
              <a:t>смертельно  ранил.</a:t>
            </a:r>
            <a:endParaRPr lang="ru-RU" sz="2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876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Памятник </a:t>
            </a:r>
            <a:r>
              <a:rPr lang="ru-RU" sz="4400" dirty="0" err="1" smtClean="0"/>
              <a:t>федору</a:t>
            </a:r>
            <a:r>
              <a:rPr lang="ru-RU" sz="4400" dirty="0" smtClean="0"/>
              <a:t> </a:t>
            </a:r>
            <a:r>
              <a:rPr lang="ru-RU" sz="4400" dirty="0" err="1" smtClean="0"/>
              <a:t>зинченко</a:t>
            </a:r>
            <a:endParaRPr lang="ru-RU" sz="4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36" y="1843940"/>
            <a:ext cx="2210250" cy="3311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93971" y="1669144"/>
            <a:ext cx="5086538" cy="370544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советский военачальник, Герой Советского Союза, полковник. Командир 756-го стрелкового полка, воины которого 30 апреля 1945 года штурмом овладели Рейхстагом, а 1 мая водрузили на нём Знамя Победы. Приказом командира дивизии генерал-майора В. Шатилова полковник Зинченко был назначен комендантом рейхстага</a:t>
            </a:r>
            <a:endParaRPr lang="ru-RU" dirty="0" smtClean="0"/>
          </a:p>
          <a:p>
            <a:r>
              <a:rPr lang="ru-RU" dirty="0"/>
              <a:t>Указом Президиума Верховного Совета СССР от 31 мая 1945 года за умелое руководство полком, образцовое выполнение боевых заданий командования и проявленные мужество и героизм в боях с немецко-фашистскими захватчиками полковнику Зинченко Фёдору Матвеевичу присвоено звание Героя Советского Союза.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2857" y="2598057"/>
            <a:ext cx="3278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находится в аллее у </a:t>
            </a:r>
          </a:p>
          <a:p>
            <a:r>
              <a:rPr lang="ru-RU" dirty="0" smtClean="0"/>
              <a:t>вокзала Томск </a:t>
            </a:r>
            <a:r>
              <a:rPr lang="en-US" dirty="0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681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</a:t>
            </a:r>
            <a:r>
              <a:rPr lang="ru-RU" dirty="0" err="1" smtClean="0"/>
              <a:t>олегу</a:t>
            </a:r>
            <a:r>
              <a:rPr lang="ru-RU" dirty="0" smtClean="0"/>
              <a:t> кошевому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Олег Кошевой участвовал в создании подпольной комсомольской организации "Молодая гвардия" в Краснодоне, действовавшей под руководством подпольной партизанской организации. Он являлся комиссаром и членом ее штаба, участвовал во многих боевых операциях: распространении листовок, разгроме вражеских автомашин, сборе оружия, поджоге скирд хлеба, предназначенного для отправки в Германию, а также осуществлял связь с группами в окрестностях Краснодона, от имени штаба давал им задания.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В январе 1943 года организация была раскрыта. Олег Кошевой пытался перейти линию фронта, но был схвачен на станции </a:t>
            </a:r>
            <a:r>
              <a:rPr lang="ru-RU" dirty="0" err="1"/>
              <a:t>Кортушино</a:t>
            </a:r>
            <a:r>
              <a:rPr lang="ru-RU" dirty="0"/>
              <a:t> недалеко от города Ровеньки </a:t>
            </a:r>
            <a:r>
              <a:rPr lang="ru-RU" dirty="0" err="1"/>
              <a:t>Ворошиловградской</a:t>
            </a:r>
            <a:r>
              <a:rPr lang="ru-RU" dirty="0"/>
              <a:t> области. После зверских пыток он был расстрелян 9 февраля 1943 года в Гремучем лесу неподалеку от города. Похоронен в братской могиле жертв фашизма в городе Ровеньки.</a:t>
            </a:r>
          </a:p>
          <a:p>
            <a:r>
              <a:rPr lang="ru-RU" dirty="0"/>
              <a:t>Указом Президиума Верховного Совета СССР от 13 сентября 1943 года Олегу Кошевому было присвоено звание Героя Советского Союза (посмертно). Награжден орденом Ленина.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661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71" y="551770"/>
            <a:ext cx="6828065" cy="4818516"/>
          </a:xfrm>
        </p:spPr>
      </p:pic>
    </p:spTree>
    <p:extLst>
      <p:ext uri="{BB962C8B-B14F-4D97-AF65-F5344CB8AC3E}">
        <p14:creationId xmlns:p14="http://schemas.microsoft.com/office/powerpoint/2010/main" val="418660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9658"/>
            <a:ext cx="10396882" cy="1016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Памятная </a:t>
            </a:r>
            <a:r>
              <a:rPr lang="ru-RU" sz="4000" dirty="0" err="1" smtClean="0"/>
              <a:t>стелла</a:t>
            </a:r>
            <a:r>
              <a:rPr lang="ru-RU" sz="4000" dirty="0" smtClean="0"/>
              <a:t> </a:t>
            </a:r>
            <a:r>
              <a:rPr lang="ru-RU" sz="4000" dirty="0" err="1" smtClean="0"/>
              <a:t>алексею</a:t>
            </a:r>
            <a:r>
              <a:rPr lang="ru-RU" sz="4000" dirty="0" smtClean="0"/>
              <a:t> </a:t>
            </a:r>
            <a:r>
              <a:rPr lang="ru-RU" sz="4000" dirty="0" err="1" smtClean="0"/>
              <a:t>лебедеву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213" y="1386341"/>
            <a:ext cx="1651000" cy="2286000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993971" y="943430"/>
            <a:ext cx="5086538" cy="4431156"/>
          </a:xfrm>
        </p:spPr>
        <p:txBody>
          <a:bodyPr>
            <a:noAutofit/>
          </a:bodyPr>
          <a:lstStyle/>
          <a:p>
            <a:r>
              <a:rPr lang="ru-RU" sz="1400" dirty="0"/>
              <a:t>Командир взвода 677-го стрелкового полка 409-й стрелковой кировоградской дивизии 7-й гвардейской армии 2-го Украинского фронта младший лейтенант Алексей Лебедев в ночь на 6 января 1945 года участвовал в бою за село Бела (36 км юго-восточнее чехословацкого города </a:t>
            </a:r>
            <a:r>
              <a:rPr lang="ru-RU" sz="1400" dirty="0" err="1"/>
              <a:t>Нове</a:t>
            </a:r>
            <a:r>
              <a:rPr lang="ru-RU" sz="1400" dirty="0"/>
              <a:t>-Замки). В критический момент боя офицер закрыл своим телом ствол пулемёта гитлеровцев[7], который огнём препятствовал наступлению подразделения. Ценой жизни содействовал выполнению боевой задачи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Указом Президиума Верховного Совета СССР от 28 апреля 1945 года за образцовое выполнение боевых заданий командования на фронте борьбы с немецко-фашистскими захватчиками и проявленные при этом мужество и героизм младшему лейтенанту Лебедеву Алексею Фёдоровичу посмертно присвоено звание Героя Советского Союза.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5029" y="3672341"/>
            <a:ext cx="4873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Памятная </a:t>
            </a:r>
            <a:r>
              <a:rPr lang="ru-RU" dirty="0" err="1" smtClean="0"/>
              <a:t>стелла</a:t>
            </a:r>
            <a:r>
              <a:rPr lang="ru-RU" dirty="0" smtClean="0"/>
              <a:t> находится возле школы № 14</a:t>
            </a:r>
          </a:p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err="1" smtClean="0"/>
              <a:t>Каштаке</a:t>
            </a:r>
            <a:r>
              <a:rPr lang="ru-RU" dirty="0" smtClean="0"/>
              <a:t>. К сожалению, мы не смогли</a:t>
            </a:r>
          </a:p>
          <a:p>
            <a:r>
              <a:rPr lang="ru-RU" dirty="0" smtClean="0"/>
              <a:t> найти фото </a:t>
            </a:r>
          </a:p>
          <a:p>
            <a:r>
              <a:rPr lang="ru-RU" dirty="0" smtClean="0"/>
              <a:t>Памятной </a:t>
            </a:r>
            <a:r>
              <a:rPr lang="ru-RU" dirty="0" err="1" smtClean="0"/>
              <a:t>стеллы</a:t>
            </a:r>
            <a:r>
              <a:rPr lang="ru-RU" dirty="0" smtClean="0"/>
              <a:t>. Поэтому размещаем </a:t>
            </a:r>
          </a:p>
          <a:p>
            <a:r>
              <a:rPr lang="ru-RU" dirty="0" smtClean="0"/>
              <a:t>Фотографию Алексея </a:t>
            </a:r>
            <a:r>
              <a:rPr lang="ru-RU" dirty="0"/>
              <a:t>Л</a:t>
            </a:r>
            <a:r>
              <a:rPr lang="ru-RU" dirty="0" smtClean="0"/>
              <a:t>ебедева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92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i="1" dirty="0" smtClean="0"/>
              <a:t>Мемориал </a:t>
            </a:r>
            <a:r>
              <a:rPr lang="ru-RU" sz="3600" i="1" dirty="0"/>
              <a:t>боевой и трудовой славы </a:t>
            </a:r>
            <a:r>
              <a:rPr lang="ru-RU" sz="3600" i="1" dirty="0" err="1"/>
              <a:t>томичей</a:t>
            </a:r>
            <a:r>
              <a:rPr lang="ru-RU" sz="3600" i="1" dirty="0"/>
              <a:t> (находится в Лагерном </a:t>
            </a:r>
            <a:r>
              <a:rPr lang="ru-RU" sz="3600" i="1" dirty="0" smtClean="0"/>
              <a:t>саду)</a:t>
            </a:r>
            <a:endParaRPr lang="ru-RU" sz="3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61" y="2063060"/>
            <a:ext cx="2483643" cy="3311525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8 сентября 1979 в центре парка установлен мемориал боевой и трудовой славы </a:t>
            </a:r>
            <a:r>
              <a:rPr lang="ru-RU" dirty="0" err="1"/>
              <a:t>томичей</a:t>
            </a:r>
            <a:r>
              <a:rPr lang="ru-RU" dirty="0"/>
              <a:t>. В центральной части мемориального комплекса - Вечный огонь и скульптурная композиция - Родина-мать вручает оружие сыну. Вечный огонь зажигали от трех факелов: два факела символизируют связь трех поколений (один был зажжен на пл. Революции, второй - на Южном кладбище), третий символизировал связь фронта и тыла - был зажжен на </a:t>
            </a:r>
            <a:r>
              <a:rPr lang="ru-RU" dirty="0" err="1"/>
              <a:t>ТИЗе</a:t>
            </a:r>
            <a:r>
              <a:rPr lang="ru-RU" dirty="0"/>
              <a:t>. Вокруг скульптуры расположено около 15 стел с именами </a:t>
            </a:r>
            <a:r>
              <a:rPr lang="ru-RU" dirty="0" err="1"/>
              <a:t>томичей</a:t>
            </a:r>
            <a:r>
              <a:rPr lang="ru-RU" dirty="0"/>
              <a:t>, погибших в ходе сражений Великой Отечественной войны. Ежегодно 9 мая здесь проводятся торжественные митинги и возложения цветов.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04" y="2264229"/>
            <a:ext cx="3177439" cy="268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83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111</TotalTime>
  <Words>1979</Words>
  <Application>Microsoft Office PowerPoint</Application>
  <PresentationFormat>Широкоэкранный</PresentationFormat>
  <Paragraphs>69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Impact</vt:lpstr>
      <vt:lpstr>Noto Serif</vt:lpstr>
      <vt:lpstr>Главное мероприятие</vt:lpstr>
      <vt:lpstr>Памятники томска, посвященные героям великой отечественной войны </vt:lpstr>
      <vt:lpstr>Уважаемая хранительница звезд!</vt:lpstr>
      <vt:lpstr>Памятник ивану сергеевичу черных</vt:lpstr>
      <vt:lpstr>Памятник марии васильевне октябрьской</vt:lpstr>
      <vt:lpstr>Памятник федору зинченко</vt:lpstr>
      <vt:lpstr>Памятник олегу кошевому</vt:lpstr>
      <vt:lpstr>Презентация PowerPoint</vt:lpstr>
      <vt:lpstr>Памятная стелла алексею лебедеву</vt:lpstr>
      <vt:lpstr>Мемориал боевой и трудовой славы томичей (находится в Лагерном саду)</vt:lpstr>
      <vt:lpstr>Воинское захоронение на южном кладбище</vt:lpstr>
      <vt:lpstr>Памятник павшим в ВОВ Сотрудникам и студентам ТГУ  ( установлен в Университетской роще ТГУ ). </vt:lpstr>
      <vt:lpstr>Мемориал памяти преподавателей и сотрудников медицинского института</vt:lpstr>
      <vt:lpstr>Памятник студентам и сотрудниками ТПИ, погибшим в боях за Родину во время ВОВ</vt:lpstr>
      <vt:lpstr>Аллея победы</vt:lpstr>
      <vt:lpstr>Памятник « Женщине и подростку, ковавшим победу в тылу»</vt:lpstr>
      <vt:lpstr> памятник сотрудникам шарико-подшипникового завода, не вернувшимся с войны.</vt:lpstr>
      <vt:lpstr>ОБЕЛИСК ПАМЯТИ СОТРУДНИКОВ ТОМСКОГО МАНОМЕТРОВОГО ЗАВОДА </vt:lpstr>
      <vt:lpstr>ПАМЯТНИК СОТРУДНИКАМ ТОМСКОГО ПИВЗАВОДА</vt:lpstr>
      <vt:lpstr>«Скорбящая невеста»</vt:lpstr>
      <vt:lpstr>Памятник был отреставрирован</vt:lpstr>
      <vt:lpstr>МЕМОРИАЛ ГЕРОЯМ ВОВ НА ТЕРРИТОРИИ НИИ ПСИХИЧЕСКОГО ЗДОРОВЬЯ </vt:lpstr>
      <vt:lpstr>Аллея славы томичей - героев советского союза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Памятники томска, посвященные героям великой отечественной войны</dc:title>
  <dc:creator>Елена Рассамахина</dc:creator>
  <cp:lastModifiedBy>Елена Рассамахина</cp:lastModifiedBy>
  <cp:revision>12</cp:revision>
  <dcterms:created xsi:type="dcterms:W3CDTF">2020-05-04T18:01:07Z</dcterms:created>
  <dcterms:modified xsi:type="dcterms:W3CDTF">2020-05-04T19:52:13Z</dcterms:modified>
</cp:coreProperties>
</file>